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diagrams/drawing3.xml" ContentType="application/vnd.ms-office.drawingml.diagramDrawing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vml" ContentType="application/vnd.openxmlformats-officedocument.vmlDrawing"/>
  <Default Extension="gif" ContentType="image/gif"/>
  <Override PartName="/ppt/diagrams/layout2.xml" ContentType="application/vnd.openxmlformats-officedocument.drawingml.diagram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diagrams/layout3.xml" ContentType="application/vnd.openxmlformats-officedocument.drawingml.diagramLayout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diagrams/quickStyle1.xml" ContentType="application/vnd.openxmlformats-officedocument.drawingml.diagramStyl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10"/>
  </p:notesMasterIdLst>
  <p:sldIdLst>
    <p:sldId id="265" r:id="rId2"/>
    <p:sldId id="263" r:id="rId3"/>
    <p:sldId id="264" r:id="rId4"/>
    <p:sldId id="266" r:id="rId5"/>
    <p:sldId id="262" r:id="rId6"/>
    <p:sldId id="336" r:id="rId7"/>
    <p:sldId id="318" r:id="rId8"/>
    <p:sldId id="319" r:id="rId9"/>
    <p:sldId id="337" r:id="rId10"/>
    <p:sldId id="320" r:id="rId11"/>
    <p:sldId id="315" r:id="rId12"/>
    <p:sldId id="314" r:id="rId13"/>
    <p:sldId id="323" r:id="rId14"/>
    <p:sldId id="317" r:id="rId15"/>
    <p:sldId id="279" r:id="rId16"/>
    <p:sldId id="321" r:id="rId17"/>
    <p:sldId id="280" r:id="rId18"/>
    <p:sldId id="285" r:id="rId19"/>
    <p:sldId id="322" r:id="rId20"/>
    <p:sldId id="281" r:id="rId21"/>
    <p:sldId id="338" r:id="rId22"/>
    <p:sldId id="324" r:id="rId23"/>
    <p:sldId id="325" r:id="rId24"/>
    <p:sldId id="283" r:id="rId25"/>
    <p:sldId id="284" r:id="rId26"/>
    <p:sldId id="326" r:id="rId27"/>
    <p:sldId id="339" r:id="rId28"/>
    <p:sldId id="327" r:id="rId29"/>
    <p:sldId id="286" r:id="rId30"/>
    <p:sldId id="328" r:id="rId31"/>
    <p:sldId id="287" r:id="rId32"/>
    <p:sldId id="358" r:id="rId33"/>
    <p:sldId id="269" r:id="rId34"/>
    <p:sldId id="292" r:id="rId35"/>
    <p:sldId id="329" r:id="rId36"/>
    <p:sldId id="295" r:id="rId37"/>
    <p:sldId id="340" r:id="rId38"/>
    <p:sldId id="331" r:id="rId39"/>
    <p:sldId id="335" r:id="rId40"/>
    <p:sldId id="334" r:id="rId41"/>
    <p:sldId id="332" r:id="rId42"/>
    <p:sldId id="359" r:id="rId43"/>
    <p:sldId id="270" r:id="rId44"/>
    <p:sldId id="346" r:id="rId45"/>
    <p:sldId id="341" r:id="rId46"/>
    <p:sldId id="342" r:id="rId47"/>
    <p:sldId id="343" r:id="rId48"/>
    <p:sldId id="344" r:id="rId49"/>
    <p:sldId id="345" r:id="rId50"/>
    <p:sldId id="303" r:id="rId51"/>
    <p:sldId id="299" r:id="rId52"/>
    <p:sldId id="349" r:id="rId53"/>
    <p:sldId id="348" r:id="rId54"/>
    <p:sldId id="351" r:id="rId55"/>
    <p:sldId id="352" r:id="rId56"/>
    <p:sldId id="350" r:id="rId57"/>
    <p:sldId id="347" r:id="rId58"/>
    <p:sldId id="353" r:id="rId59"/>
    <p:sldId id="355" r:id="rId60"/>
    <p:sldId id="354" r:id="rId61"/>
    <p:sldId id="300" r:id="rId62"/>
    <p:sldId id="356" r:id="rId63"/>
    <p:sldId id="304" r:id="rId64"/>
    <p:sldId id="357" r:id="rId65"/>
    <p:sldId id="298" r:id="rId66"/>
    <p:sldId id="297" r:id="rId67"/>
    <p:sldId id="360" r:id="rId68"/>
    <p:sldId id="361" r:id="rId69"/>
    <p:sldId id="362" r:id="rId70"/>
    <p:sldId id="273" r:id="rId71"/>
    <p:sldId id="274" r:id="rId72"/>
    <p:sldId id="275" r:id="rId73"/>
    <p:sldId id="365" r:id="rId74"/>
    <p:sldId id="366" r:id="rId75"/>
    <p:sldId id="367" r:id="rId76"/>
    <p:sldId id="305" r:id="rId77"/>
    <p:sldId id="368" r:id="rId78"/>
    <p:sldId id="369" r:id="rId79"/>
    <p:sldId id="370" r:id="rId80"/>
    <p:sldId id="371" r:id="rId81"/>
    <p:sldId id="372" r:id="rId82"/>
    <p:sldId id="373" r:id="rId83"/>
    <p:sldId id="376" r:id="rId84"/>
    <p:sldId id="375" r:id="rId85"/>
    <p:sldId id="374" r:id="rId86"/>
    <p:sldId id="272" r:id="rId87"/>
    <p:sldId id="378" r:id="rId88"/>
    <p:sldId id="379" r:id="rId89"/>
    <p:sldId id="380" r:id="rId90"/>
    <p:sldId id="308" r:id="rId91"/>
    <p:sldId id="382" r:id="rId92"/>
    <p:sldId id="307" r:id="rId93"/>
    <p:sldId id="384" r:id="rId94"/>
    <p:sldId id="306" r:id="rId95"/>
    <p:sldId id="383" r:id="rId96"/>
    <p:sldId id="276" r:id="rId97"/>
    <p:sldId id="364" r:id="rId98"/>
    <p:sldId id="271" r:id="rId99"/>
    <p:sldId id="309" r:id="rId100"/>
    <p:sldId id="385" r:id="rId101"/>
    <p:sldId id="310" r:id="rId102"/>
    <p:sldId id="386" r:id="rId103"/>
    <p:sldId id="311" r:id="rId104"/>
    <p:sldId id="388" r:id="rId105"/>
    <p:sldId id="387" r:id="rId106"/>
    <p:sldId id="312" r:id="rId107"/>
    <p:sldId id="389" r:id="rId108"/>
    <p:sldId id="268" r:id="rId10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94" autoAdjust="0"/>
    <p:restoredTop sz="93800" autoAdjust="0"/>
  </p:normalViewPr>
  <p:slideViewPr>
    <p:cSldViewPr>
      <p:cViewPr varScale="1">
        <p:scale>
          <a:sx n="75" d="100"/>
          <a:sy n="75" d="100"/>
        </p:scale>
        <p:origin x="-78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611A0B-FF9D-4C79-9061-53C57D39EA1B}" type="doc">
      <dgm:prSet loTypeId="urn:microsoft.com/office/officeart/2005/8/layout/venn2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C2EE878A-DB17-4A00-B4D6-C9DFC48A07AA}">
      <dgm:prSet phldrT="[文本]"/>
      <dgm:spPr/>
      <dgm:t>
        <a:bodyPr/>
        <a:lstStyle/>
        <a:p>
          <a:r>
            <a:rPr lang="en-US" altLang="zh-CN" smtClean="0"/>
            <a:t>JDK</a:t>
          </a:r>
          <a:endParaRPr lang="zh-CN" altLang="en-US"/>
        </a:p>
      </dgm:t>
    </dgm:pt>
    <dgm:pt modelId="{44FDB221-7F99-4AD8-897D-D2294DC331D8}" type="parTrans" cxnId="{CA67392B-9066-4ABE-AC71-446CDB077FB3}">
      <dgm:prSet/>
      <dgm:spPr/>
      <dgm:t>
        <a:bodyPr/>
        <a:lstStyle/>
        <a:p>
          <a:endParaRPr lang="zh-CN" altLang="en-US"/>
        </a:p>
      </dgm:t>
    </dgm:pt>
    <dgm:pt modelId="{96C23575-4691-42DA-86E0-835D8576272D}" type="sibTrans" cxnId="{CA67392B-9066-4ABE-AC71-446CDB077FB3}">
      <dgm:prSet/>
      <dgm:spPr/>
      <dgm:t>
        <a:bodyPr/>
        <a:lstStyle/>
        <a:p>
          <a:endParaRPr lang="zh-CN" altLang="en-US"/>
        </a:p>
      </dgm:t>
    </dgm:pt>
    <dgm:pt modelId="{D7B58BE5-A01B-450D-A37E-8A6889A25333}">
      <dgm:prSet phldrT="[文本]"/>
      <dgm:spPr/>
      <dgm:t>
        <a:bodyPr/>
        <a:lstStyle/>
        <a:p>
          <a:r>
            <a:rPr lang="en-US" altLang="zh-CN" smtClean="0"/>
            <a:t>JRE</a:t>
          </a:r>
          <a:endParaRPr lang="zh-CN" altLang="en-US"/>
        </a:p>
      </dgm:t>
    </dgm:pt>
    <dgm:pt modelId="{C320F7AB-367D-487F-BBD8-45F501ADABC7}" type="parTrans" cxnId="{D89346AF-B03B-46A4-9EA6-4184C7D27486}">
      <dgm:prSet/>
      <dgm:spPr/>
      <dgm:t>
        <a:bodyPr/>
        <a:lstStyle/>
        <a:p>
          <a:endParaRPr lang="zh-CN" altLang="en-US"/>
        </a:p>
      </dgm:t>
    </dgm:pt>
    <dgm:pt modelId="{DF2497B3-64B4-4104-A2FD-95FA66546286}" type="sibTrans" cxnId="{D89346AF-B03B-46A4-9EA6-4184C7D27486}">
      <dgm:prSet/>
      <dgm:spPr/>
      <dgm:t>
        <a:bodyPr/>
        <a:lstStyle/>
        <a:p>
          <a:endParaRPr lang="zh-CN" altLang="en-US"/>
        </a:p>
      </dgm:t>
    </dgm:pt>
    <dgm:pt modelId="{503A0946-2787-43AB-B909-23D5B4CBABBB}">
      <dgm:prSet phldrT="[文本]"/>
      <dgm:spPr/>
      <dgm:t>
        <a:bodyPr/>
        <a:lstStyle/>
        <a:p>
          <a:r>
            <a:rPr lang="en-US" altLang="zh-CN" smtClean="0"/>
            <a:t>JVM</a:t>
          </a:r>
          <a:endParaRPr lang="zh-CN" altLang="en-US"/>
        </a:p>
      </dgm:t>
    </dgm:pt>
    <dgm:pt modelId="{8C50DEB0-E9A8-4AEE-BA2C-EDBB327DC8D1}" type="parTrans" cxnId="{F349E872-2A2E-4C22-A2AA-2D334295E673}">
      <dgm:prSet/>
      <dgm:spPr/>
      <dgm:t>
        <a:bodyPr/>
        <a:lstStyle/>
        <a:p>
          <a:endParaRPr lang="zh-CN" altLang="en-US"/>
        </a:p>
      </dgm:t>
    </dgm:pt>
    <dgm:pt modelId="{3188E4DE-4890-4A9A-B322-22DC9BD70889}" type="sibTrans" cxnId="{F349E872-2A2E-4C22-A2AA-2D334295E673}">
      <dgm:prSet/>
      <dgm:spPr/>
      <dgm:t>
        <a:bodyPr/>
        <a:lstStyle/>
        <a:p>
          <a:endParaRPr lang="zh-CN" altLang="en-US"/>
        </a:p>
      </dgm:t>
    </dgm:pt>
    <dgm:pt modelId="{64549F59-90E0-4F60-9270-61840EF5C2A0}">
      <dgm:prSet phldrT="[文本]"/>
      <dgm:spPr/>
      <dgm:t>
        <a:bodyPr/>
        <a:lstStyle/>
        <a:p>
          <a:r>
            <a:rPr lang="en-US" altLang="zh-CN" smtClean="0"/>
            <a:t>JIT</a:t>
          </a:r>
          <a:endParaRPr lang="zh-CN" altLang="en-US"/>
        </a:p>
      </dgm:t>
    </dgm:pt>
    <dgm:pt modelId="{3194E1B9-EA9C-4006-8256-6C3982E4CCAF}" type="parTrans" cxnId="{A43F2F4E-7944-4DC2-96E9-F81A77FAF664}">
      <dgm:prSet/>
      <dgm:spPr/>
      <dgm:t>
        <a:bodyPr/>
        <a:lstStyle/>
        <a:p>
          <a:endParaRPr lang="zh-CN" altLang="en-US"/>
        </a:p>
      </dgm:t>
    </dgm:pt>
    <dgm:pt modelId="{01F85C52-27CE-4282-A858-646F7F94C839}" type="sibTrans" cxnId="{A43F2F4E-7944-4DC2-96E9-F81A77FAF664}">
      <dgm:prSet/>
      <dgm:spPr/>
      <dgm:t>
        <a:bodyPr/>
        <a:lstStyle/>
        <a:p>
          <a:endParaRPr lang="zh-CN" altLang="en-US"/>
        </a:p>
      </dgm:t>
    </dgm:pt>
    <dgm:pt modelId="{B69C6AD1-94A9-4E2C-B2CD-EA0EB6BBA7A8}" type="pres">
      <dgm:prSet presAssocID="{09611A0B-FF9D-4C79-9061-53C57D39EA1B}" presName="Name0" presStyleCnt="0">
        <dgm:presLayoutVars>
          <dgm:chMax val="7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757CCD7-ECB7-4A98-BB72-59C99B67DC1F}" type="pres">
      <dgm:prSet presAssocID="{09611A0B-FF9D-4C79-9061-53C57D39EA1B}" presName="comp1" presStyleCnt="0"/>
      <dgm:spPr/>
      <dgm:t>
        <a:bodyPr/>
        <a:lstStyle/>
        <a:p>
          <a:endParaRPr lang="zh-CN" altLang="en-US"/>
        </a:p>
      </dgm:t>
    </dgm:pt>
    <dgm:pt modelId="{97DF189D-CCC8-467A-B6EB-B0E0D85266A8}" type="pres">
      <dgm:prSet presAssocID="{09611A0B-FF9D-4C79-9061-53C57D39EA1B}" presName="circle1" presStyleLbl="node1" presStyleIdx="0" presStyleCnt="4"/>
      <dgm:spPr/>
      <dgm:t>
        <a:bodyPr/>
        <a:lstStyle/>
        <a:p>
          <a:endParaRPr lang="zh-CN" altLang="en-US"/>
        </a:p>
      </dgm:t>
    </dgm:pt>
    <dgm:pt modelId="{9751C2F3-6EBE-420D-8B7D-244916AD8D4D}" type="pres">
      <dgm:prSet presAssocID="{09611A0B-FF9D-4C79-9061-53C57D39EA1B}" presName="c1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C3C463E-9179-47BC-A18A-C7E08AEE62F0}" type="pres">
      <dgm:prSet presAssocID="{09611A0B-FF9D-4C79-9061-53C57D39EA1B}" presName="comp2" presStyleCnt="0"/>
      <dgm:spPr/>
      <dgm:t>
        <a:bodyPr/>
        <a:lstStyle/>
        <a:p>
          <a:endParaRPr lang="zh-CN" altLang="en-US"/>
        </a:p>
      </dgm:t>
    </dgm:pt>
    <dgm:pt modelId="{087F2D6F-47B4-4404-91F0-D3C5208FA57D}" type="pres">
      <dgm:prSet presAssocID="{09611A0B-FF9D-4C79-9061-53C57D39EA1B}" presName="circle2" presStyleLbl="node1" presStyleIdx="1" presStyleCnt="4"/>
      <dgm:spPr/>
      <dgm:t>
        <a:bodyPr/>
        <a:lstStyle/>
        <a:p>
          <a:endParaRPr lang="zh-CN" altLang="en-US"/>
        </a:p>
      </dgm:t>
    </dgm:pt>
    <dgm:pt modelId="{957825A0-2FD1-4BB0-ADC8-A9A1DE933337}" type="pres">
      <dgm:prSet presAssocID="{09611A0B-FF9D-4C79-9061-53C57D39EA1B}" presName="c2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54288DC-9862-4BAA-AC6E-86E527702CC4}" type="pres">
      <dgm:prSet presAssocID="{09611A0B-FF9D-4C79-9061-53C57D39EA1B}" presName="comp3" presStyleCnt="0"/>
      <dgm:spPr/>
      <dgm:t>
        <a:bodyPr/>
        <a:lstStyle/>
        <a:p>
          <a:endParaRPr lang="zh-CN" altLang="en-US"/>
        </a:p>
      </dgm:t>
    </dgm:pt>
    <dgm:pt modelId="{F1175B45-EB1B-4904-8151-843D4596E1C3}" type="pres">
      <dgm:prSet presAssocID="{09611A0B-FF9D-4C79-9061-53C57D39EA1B}" presName="circle3" presStyleLbl="node1" presStyleIdx="2" presStyleCnt="4"/>
      <dgm:spPr/>
      <dgm:t>
        <a:bodyPr/>
        <a:lstStyle/>
        <a:p>
          <a:endParaRPr lang="zh-CN" altLang="en-US"/>
        </a:p>
      </dgm:t>
    </dgm:pt>
    <dgm:pt modelId="{A40FAB80-7209-4022-94DC-E2ECFDC41586}" type="pres">
      <dgm:prSet presAssocID="{09611A0B-FF9D-4C79-9061-53C57D39EA1B}" presName="c3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E7863E-C14D-433E-8BAB-4B2CD900D4C3}" type="pres">
      <dgm:prSet presAssocID="{09611A0B-FF9D-4C79-9061-53C57D39EA1B}" presName="comp4" presStyleCnt="0"/>
      <dgm:spPr/>
      <dgm:t>
        <a:bodyPr/>
        <a:lstStyle/>
        <a:p>
          <a:endParaRPr lang="zh-CN" altLang="en-US"/>
        </a:p>
      </dgm:t>
    </dgm:pt>
    <dgm:pt modelId="{D45ACEC6-D87D-4D87-83C4-B50600F36148}" type="pres">
      <dgm:prSet presAssocID="{09611A0B-FF9D-4C79-9061-53C57D39EA1B}" presName="circle4" presStyleLbl="node1" presStyleIdx="3" presStyleCnt="4"/>
      <dgm:spPr/>
      <dgm:t>
        <a:bodyPr/>
        <a:lstStyle/>
        <a:p>
          <a:endParaRPr lang="zh-CN" altLang="en-US"/>
        </a:p>
      </dgm:t>
    </dgm:pt>
    <dgm:pt modelId="{40F2D063-B5DD-4FAB-A845-9E2413066AE8}" type="pres">
      <dgm:prSet presAssocID="{09611A0B-FF9D-4C79-9061-53C57D39EA1B}" presName="c4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A67392B-9066-4ABE-AC71-446CDB077FB3}" srcId="{09611A0B-FF9D-4C79-9061-53C57D39EA1B}" destId="{C2EE878A-DB17-4A00-B4D6-C9DFC48A07AA}" srcOrd="0" destOrd="0" parTransId="{44FDB221-7F99-4AD8-897D-D2294DC331D8}" sibTransId="{96C23575-4691-42DA-86E0-835D8576272D}"/>
    <dgm:cxn modelId="{A43F2F4E-7944-4DC2-96E9-F81A77FAF664}" srcId="{09611A0B-FF9D-4C79-9061-53C57D39EA1B}" destId="{64549F59-90E0-4F60-9270-61840EF5C2A0}" srcOrd="3" destOrd="0" parTransId="{3194E1B9-EA9C-4006-8256-6C3982E4CCAF}" sibTransId="{01F85C52-27CE-4282-A858-646F7F94C839}"/>
    <dgm:cxn modelId="{D40C5A05-3C98-4D0F-B98A-A159C1B8CCC0}" type="presOf" srcId="{09611A0B-FF9D-4C79-9061-53C57D39EA1B}" destId="{B69C6AD1-94A9-4E2C-B2CD-EA0EB6BBA7A8}" srcOrd="0" destOrd="0" presId="urn:microsoft.com/office/officeart/2005/8/layout/venn2"/>
    <dgm:cxn modelId="{22D46BC0-DEB3-4E12-8F43-7037733E7745}" type="presOf" srcId="{503A0946-2787-43AB-B909-23D5B4CBABBB}" destId="{A40FAB80-7209-4022-94DC-E2ECFDC41586}" srcOrd="1" destOrd="0" presId="urn:microsoft.com/office/officeart/2005/8/layout/venn2"/>
    <dgm:cxn modelId="{D89346AF-B03B-46A4-9EA6-4184C7D27486}" srcId="{09611A0B-FF9D-4C79-9061-53C57D39EA1B}" destId="{D7B58BE5-A01B-450D-A37E-8A6889A25333}" srcOrd="1" destOrd="0" parTransId="{C320F7AB-367D-487F-BBD8-45F501ADABC7}" sibTransId="{DF2497B3-64B4-4104-A2FD-95FA66546286}"/>
    <dgm:cxn modelId="{F349E872-2A2E-4C22-A2AA-2D334295E673}" srcId="{09611A0B-FF9D-4C79-9061-53C57D39EA1B}" destId="{503A0946-2787-43AB-B909-23D5B4CBABBB}" srcOrd="2" destOrd="0" parTransId="{8C50DEB0-E9A8-4AEE-BA2C-EDBB327DC8D1}" sibTransId="{3188E4DE-4890-4A9A-B322-22DC9BD70889}"/>
    <dgm:cxn modelId="{1ECF16DF-82B3-4127-B10C-4F63B838BCFE}" type="presOf" srcId="{503A0946-2787-43AB-B909-23D5B4CBABBB}" destId="{F1175B45-EB1B-4904-8151-843D4596E1C3}" srcOrd="0" destOrd="0" presId="urn:microsoft.com/office/officeart/2005/8/layout/venn2"/>
    <dgm:cxn modelId="{0BFCB093-C529-4433-BEF5-6C704A137464}" type="presOf" srcId="{C2EE878A-DB17-4A00-B4D6-C9DFC48A07AA}" destId="{9751C2F3-6EBE-420D-8B7D-244916AD8D4D}" srcOrd="1" destOrd="0" presId="urn:microsoft.com/office/officeart/2005/8/layout/venn2"/>
    <dgm:cxn modelId="{87A2211D-FD89-4B3A-BB7D-C244AEB09360}" type="presOf" srcId="{64549F59-90E0-4F60-9270-61840EF5C2A0}" destId="{40F2D063-B5DD-4FAB-A845-9E2413066AE8}" srcOrd="1" destOrd="0" presId="urn:microsoft.com/office/officeart/2005/8/layout/venn2"/>
    <dgm:cxn modelId="{2D18055C-08FA-447E-8FA9-9EAE2C1682FE}" type="presOf" srcId="{D7B58BE5-A01B-450D-A37E-8A6889A25333}" destId="{957825A0-2FD1-4BB0-ADC8-A9A1DE933337}" srcOrd="1" destOrd="0" presId="urn:microsoft.com/office/officeart/2005/8/layout/venn2"/>
    <dgm:cxn modelId="{4849A530-63F6-4359-8D41-29818F767E2F}" type="presOf" srcId="{C2EE878A-DB17-4A00-B4D6-C9DFC48A07AA}" destId="{97DF189D-CCC8-467A-B6EB-B0E0D85266A8}" srcOrd="0" destOrd="0" presId="urn:microsoft.com/office/officeart/2005/8/layout/venn2"/>
    <dgm:cxn modelId="{35FF3370-8EF0-4145-9DEB-784B44453EF0}" type="presOf" srcId="{64549F59-90E0-4F60-9270-61840EF5C2A0}" destId="{D45ACEC6-D87D-4D87-83C4-B50600F36148}" srcOrd="0" destOrd="0" presId="urn:microsoft.com/office/officeart/2005/8/layout/venn2"/>
    <dgm:cxn modelId="{1BD982DD-08A6-49E6-B01B-11CBD43B7436}" type="presOf" srcId="{D7B58BE5-A01B-450D-A37E-8A6889A25333}" destId="{087F2D6F-47B4-4404-91F0-D3C5208FA57D}" srcOrd="0" destOrd="0" presId="urn:microsoft.com/office/officeart/2005/8/layout/venn2"/>
    <dgm:cxn modelId="{F27E06E1-4738-4DF2-BBA1-F11CECDB5E27}" type="presParOf" srcId="{B69C6AD1-94A9-4E2C-B2CD-EA0EB6BBA7A8}" destId="{5757CCD7-ECB7-4A98-BB72-59C99B67DC1F}" srcOrd="0" destOrd="0" presId="urn:microsoft.com/office/officeart/2005/8/layout/venn2"/>
    <dgm:cxn modelId="{069BD498-E7D0-40B0-A32F-88F36F7A816E}" type="presParOf" srcId="{5757CCD7-ECB7-4A98-BB72-59C99B67DC1F}" destId="{97DF189D-CCC8-467A-B6EB-B0E0D85266A8}" srcOrd="0" destOrd="0" presId="urn:microsoft.com/office/officeart/2005/8/layout/venn2"/>
    <dgm:cxn modelId="{C5D4A63D-7BDB-4662-BA7A-834785BA80CF}" type="presParOf" srcId="{5757CCD7-ECB7-4A98-BB72-59C99B67DC1F}" destId="{9751C2F3-6EBE-420D-8B7D-244916AD8D4D}" srcOrd="1" destOrd="0" presId="urn:microsoft.com/office/officeart/2005/8/layout/venn2"/>
    <dgm:cxn modelId="{58D7061F-95A3-4BB9-858A-525267CF6378}" type="presParOf" srcId="{B69C6AD1-94A9-4E2C-B2CD-EA0EB6BBA7A8}" destId="{4C3C463E-9179-47BC-A18A-C7E08AEE62F0}" srcOrd="1" destOrd="0" presId="urn:microsoft.com/office/officeart/2005/8/layout/venn2"/>
    <dgm:cxn modelId="{F3559FF6-04DF-4309-B512-C94768C62F87}" type="presParOf" srcId="{4C3C463E-9179-47BC-A18A-C7E08AEE62F0}" destId="{087F2D6F-47B4-4404-91F0-D3C5208FA57D}" srcOrd="0" destOrd="0" presId="urn:microsoft.com/office/officeart/2005/8/layout/venn2"/>
    <dgm:cxn modelId="{CC6F73C9-86C3-479F-84EB-266F475F0C79}" type="presParOf" srcId="{4C3C463E-9179-47BC-A18A-C7E08AEE62F0}" destId="{957825A0-2FD1-4BB0-ADC8-A9A1DE933337}" srcOrd="1" destOrd="0" presId="urn:microsoft.com/office/officeart/2005/8/layout/venn2"/>
    <dgm:cxn modelId="{2E00373D-BCD9-45AB-A66C-E75F4A255ACE}" type="presParOf" srcId="{B69C6AD1-94A9-4E2C-B2CD-EA0EB6BBA7A8}" destId="{B54288DC-9862-4BAA-AC6E-86E527702CC4}" srcOrd="2" destOrd="0" presId="urn:microsoft.com/office/officeart/2005/8/layout/venn2"/>
    <dgm:cxn modelId="{BCD0FD79-FAAD-471F-9883-248D492D366A}" type="presParOf" srcId="{B54288DC-9862-4BAA-AC6E-86E527702CC4}" destId="{F1175B45-EB1B-4904-8151-843D4596E1C3}" srcOrd="0" destOrd="0" presId="urn:microsoft.com/office/officeart/2005/8/layout/venn2"/>
    <dgm:cxn modelId="{9C47C361-5DFA-4B01-A731-947784241A55}" type="presParOf" srcId="{B54288DC-9862-4BAA-AC6E-86E527702CC4}" destId="{A40FAB80-7209-4022-94DC-E2ECFDC41586}" srcOrd="1" destOrd="0" presId="urn:microsoft.com/office/officeart/2005/8/layout/venn2"/>
    <dgm:cxn modelId="{3ACE39C9-B967-4F0C-BD1A-1A92077B23CF}" type="presParOf" srcId="{B69C6AD1-94A9-4E2C-B2CD-EA0EB6BBA7A8}" destId="{FCE7863E-C14D-433E-8BAB-4B2CD900D4C3}" srcOrd="3" destOrd="0" presId="urn:microsoft.com/office/officeart/2005/8/layout/venn2"/>
    <dgm:cxn modelId="{415E042C-C6F5-4C13-8BCB-C22AA8542EAD}" type="presParOf" srcId="{FCE7863E-C14D-433E-8BAB-4B2CD900D4C3}" destId="{D45ACEC6-D87D-4D87-83C4-B50600F36148}" srcOrd="0" destOrd="0" presId="urn:microsoft.com/office/officeart/2005/8/layout/venn2"/>
    <dgm:cxn modelId="{5465A872-3CBE-4075-8C50-BC8774F26138}" type="presParOf" srcId="{FCE7863E-C14D-433E-8BAB-4B2CD900D4C3}" destId="{40F2D063-B5DD-4FAB-A845-9E2413066AE8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6D9972-D524-41C2-82D1-DA7A7902243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6D19CD8-3C19-4794-BCC5-B8604F4090ED}">
      <dgm:prSet phldrT="[文本]"/>
      <dgm:spPr/>
      <dgm:t>
        <a:bodyPr/>
        <a:lstStyle/>
        <a:p>
          <a:r>
            <a:rPr lang="en-US" altLang="zh-CN" smtClean="0"/>
            <a:t>Young GC</a:t>
          </a:r>
          <a:endParaRPr lang="zh-CN" altLang="en-US"/>
        </a:p>
      </dgm:t>
    </dgm:pt>
    <dgm:pt modelId="{DF80BC58-D04A-4660-B199-89E151D3900A}" type="parTrans" cxnId="{6DBA2A99-CB58-43A1-876E-6E3BAFC3C737}">
      <dgm:prSet/>
      <dgm:spPr/>
      <dgm:t>
        <a:bodyPr/>
        <a:lstStyle/>
        <a:p>
          <a:endParaRPr lang="zh-CN" altLang="en-US"/>
        </a:p>
      </dgm:t>
    </dgm:pt>
    <dgm:pt modelId="{0B6B0C4C-1B72-46ED-A40A-594D5D2296C9}" type="sibTrans" cxnId="{6DBA2A99-CB58-43A1-876E-6E3BAFC3C737}">
      <dgm:prSet/>
      <dgm:spPr/>
      <dgm:t>
        <a:bodyPr/>
        <a:lstStyle/>
        <a:p>
          <a:endParaRPr lang="zh-CN" altLang="en-US"/>
        </a:p>
      </dgm:t>
    </dgm:pt>
    <dgm:pt modelId="{0CA04E45-FB9A-403C-A5B9-AE75BAF5F21A}">
      <dgm:prSet phldrT="[文本]"/>
      <dgm:spPr/>
      <dgm:t>
        <a:bodyPr/>
        <a:lstStyle/>
        <a:p>
          <a:r>
            <a:rPr lang="zh-CN" smtClean="0"/>
            <a:t>串行</a:t>
          </a:r>
          <a:r>
            <a:rPr lang="en-US" smtClean="0"/>
            <a:t>GC</a:t>
          </a:r>
        </a:p>
        <a:p>
          <a:r>
            <a:rPr lang="zh-CN" smtClean="0"/>
            <a:t>（</a:t>
          </a:r>
          <a:r>
            <a:rPr lang="en-US" smtClean="0"/>
            <a:t>Serial GC</a:t>
          </a:r>
          <a:r>
            <a:rPr lang="zh-CN" smtClean="0"/>
            <a:t>）</a:t>
          </a:r>
          <a:endParaRPr lang="zh-CN" altLang="en-US"/>
        </a:p>
      </dgm:t>
    </dgm:pt>
    <dgm:pt modelId="{BB4F2E95-9098-4665-BF83-AB4508C3B473}" type="parTrans" cxnId="{907682D3-256C-43F3-84FE-42A4A1C1B407}">
      <dgm:prSet/>
      <dgm:spPr/>
      <dgm:t>
        <a:bodyPr/>
        <a:lstStyle/>
        <a:p>
          <a:endParaRPr lang="zh-CN" altLang="en-US"/>
        </a:p>
      </dgm:t>
    </dgm:pt>
    <dgm:pt modelId="{58B8E4A1-A2C3-42B1-8F28-7D3D563724D9}" type="sibTrans" cxnId="{907682D3-256C-43F3-84FE-42A4A1C1B407}">
      <dgm:prSet/>
      <dgm:spPr/>
      <dgm:t>
        <a:bodyPr/>
        <a:lstStyle/>
        <a:p>
          <a:endParaRPr lang="zh-CN" altLang="en-US"/>
        </a:p>
      </dgm:t>
    </dgm:pt>
    <dgm:pt modelId="{3731FBEB-ED17-4747-BDC4-D0503B1AEF3E}">
      <dgm:prSet phldrT="[文本]"/>
      <dgm:spPr/>
      <dgm:t>
        <a:bodyPr/>
        <a:lstStyle/>
        <a:p>
          <a:r>
            <a:rPr lang="zh-CN" smtClean="0"/>
            <a:t>并行回收</a:t>
          </a:r>
          <a:r>
            <a:rPr lang="en-US" smtClean="0"/>
            <a:t>GC</a:t>
          </a:r>
          <a:r>
            <a:rPr lang="zh-CN" smtClean="0"/>
            <a:t>（</a:t>
          </a:r>
          <a:r>
            <a:rPr lang="en-US" smtClean="0"/>
            <a:t>Parallel Scavenge GC</a:t>
          </a:r>
          <a:r>
            <a:rPr lang="zh-CN" smtClean="0"/>
            <a:t>）</a:t>
          </a:r>
          <a:endParaRPr lang="zh-CN" altLang="en-US"/>
        </a:p>
      </dgm:t>
    </dgm:pt>
    <dgm:pt modelId="{94AE5D26-F7BC-4077-8170-90725CDAEE6E}" type="parTrans" cxnId="{483F7C9F-7511-42CA-9DE3-34851C61FC2F}">
      <dgm:prSet/>
      <dgm:spPr/>
      <dgm:t>
        <a:bodyPr/>
        <a:lstStyle/>
        <a:p>
          <a:endParaRPr lang="zh-CN" altLang="en-US"/>
        </a:p>
      </dgm:t>
    </dgm:pt>
    <dgm:pt modelId="{B86A7F58-1088-4201-838C-5FCDD7E26342}" type="sibTrans" cxnId="{483F7C9F-7511-42CA-9DE3-34851C61FC2F}">
      <dgm:prSet/>
      <dgm:spPr/>
      <dgm:t>
        <a:bodyPr/>
        <a:lstStyle/>
        <a:p>
          <a:endParaRPr lang="zh-CN" altLang="en-US"/>
        </a:p>
      </dgm:t>
    </dgm:pt>
    <dgm:pt modelId="{8B4F04E9-DFB5-422D-A63B-53AD39D22880}">
      <dgm:prSet phldrT="[文本]"/>
      <dgm:spPr/>
      <dgm:t>
        <a:bodyPr/>
        <a:lstStyle/>
        <a:p>
          <a:r>
            <a:rPr lang="zh-CN" smtClean="0"/>
            <a:t>并行</a:t>
          </a:r>
          <a:r>
            <a:rPr lang="en-US" smtClean="0"/>
            <a:t>GC</a:t>
          </a:r>
          <a:r>
            <a:rPr lang="zh-CN" smtClean="0"/>
            <a:t>（</a:t>
          </a:r>
          <a:r>
            <a:rPr lang="en-US" err="1" smtClean="0"/>
            <a:t>ParNew</a:t>
          </a:r>
          <a:r>
            <a:rPr lang="en-US" smtClean="0"/>
            <a:t> GC</a:t>
          </a:r>
          <a:r>
            <a:rPr lang="zh-CN" smtClean="0"/>
            <a:t>）</a:t>
          </a:r>
          <a:endParaRPr lang="zh-CN" altLang="en-US"/>
        </a:p>
      </dgm:t>
    </dgm:pt>
    <dgm:pt modelId="{1042C6EC-9976-487E-B366-CAEE299C22C9}" type="parTrans" cxnId="{14563527-8483-48AF-8381-91F7585D8F4B}">
      <dgm:prSet/>
      <dgm:spPr/>
      <dgm:t>
        <a:bodyPr/>
        <a:lstStyle/>
        <a:p>
          <a:endParaRPr lang="zh-CN" altLang="en-US"/>
        </a:p>
      </dgm:t>
    </dgm:pt>
    <dgm:pt modelId="{E672636A-3790-489A-92B7-4E07CB724C39}" type="sibTrans" cxnId="{14563527-8483-48AF-8381-91F7585D8F4B}">
      <dgm:prSet/>
      <dgm:spPr/>
      <dgm:t>
        <a:bodyPr/>
        <a:lstStyle/>
        <a:p>
          <a:endParaRPr lang="zh-CN" altLang="en-US"/>
        </a:p>
      </dgm:t>
    </dgm:pt>
    <dgm:pt modelId="{D12BA35B-6F93-42B4-9CFE-280B276F86C6}" type="pres">
      <dgm:prSet presAssocID="{606D9972-D524-41C2-82D1-DA7A7902243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48F2F9E-F49D-47B7-9D41-F8578277CDFE}" type="pres">
      <dgm:prSet presAssocID="{A6D19CD8-3C19-4794-BCC5-B8604F4090ED}" presName="hierRoot1" presStyleCnt="0"/>
      <dgm:spPr/>
    </dgm:pt>
    <dgm:pt modelId="{72B99ED2-F13E-4133-8305-C6441854C54C}" type="pres">
      <dgm:prSet presAssocID="{A6D19CD8-3C19-4794-BCC5-B8604F4090ED}" presName="composite" presStyleCnt="0"/>
      <dgm:spPr/>
    </dgm:pt>
    <dgm:pt modelId="{08528DD4-6886-4652-8A26-07D92E18471F}" type="pres">
      <dgm:prSet presAssocID="{A6D19CD8-3C19-4794-BCC5-B8604F4090ED}" presName="background" presStyleLbl="node0" presStyleIdx="0" presStyleCnt="1"/>
      <dgm:spPr/>
    </dgm:pt>
    <dgm:pt modelId="{B6ECF32A-9D43-4B5D-8140-0E46BCA13B07}" type="pres">
      <dgm:prSet presAssocID="{A6D19CD8-3C19-4794-BCC5-B8604F4090E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F4DE728-89FC-4937-B7E6-82F387342AF9}" type="pres">
      <dgm:prSet presAssocID="{A6D19CD8-3C19-4794-BCC5-B8604F4090ED}" presName="hierChild2" presStyleCnt="0"/>
      <dgm:spPr/>
    </dgm:pt>
    <dgm:pt modelId="{667F0BCA-A69B-474B-B196-739FF63C8033}" type="pres">
      <dgm:prSet presAssocID="{BB4F2E95-9098-4665-BF83-AB4508C3B473}" presName="Name10" presStyleLbl="parChTrans1D2" presStyleIdx="0" presStyleCnt="3"/>
      <dgm:spPr/>
      <dgm:t>
        <a:bodyPr/>
        <a:lstStyle/>
        <a:p>
          <a:endParaRPr lang="zh-CN" altLang="en-US"/>
        </a:p>
      </dgm:t>
    </dgm:pt>
    <dgm:pt modelId="{6E802044-FBB3-4449-B537-081C59044AE7}" type="pres">
      <dgm:prSet presAssocID="{0CA04E45-FB9A-403C-A5B9-AE75BAF5F21A}" presName="hierRoot2" presStyleCnt="0"/>
      <dgm:spPr/>
    </dgm:pt>
    <dgm:pt modelId="{BF246AA1-F2F3-409F-A17B-B85DC81D2872}" type="pres">
      <dgm:prSet presAssocID="{0CA04E45-FB9A-403C-A5B9-AE75BAF5F21A}" presName="composite2" presStyleCnt="0"/>
      <dgm:spPr/>
    </dgm:pt>
    <dgm:pt modelId="{038104C2-9922-4C76-B489-DDE6008F657E}" type="pres">
      <dgm:prSet presAssocID="{0CA04E45-FB9A-403C-A5B9-AE75BAF5F21A}" presName="background2" presStyleLbl="node2" presStyleIdx="0" presStyleCnt="3"/>
      <dgm:spPr/>
    </dgm:pt>
    <dgm:pt modelId="{5C22B5CC-852F-431D-9D94-7F2430026404}" type="pres">
      <dgm:prSet presAssocID="{0CA04E45-FB9A-403C-A5B9-AE75BAF5F21A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B5BA8FE-58E8-46DA-AEA8-59B88F9537E1}" type="pres">
      <dgm:prSet presAssocID="{0CA04E45-FB9A-403C-A5B9-AE75BAF5F21A}" presName="hierChild3" presStyleCnt="0"/>
      <dgm:spPr/>
    </dgm:pt>
    <dgm:pt modelId="{7A26269F-EC71-49A7-A4B7-B8F88FB697F8}" type="pres">
      <dgm:prSet presAssocID="{94AE5D26-F7BC-4077-8170-90725CDAEE6E}" presName="Name10" presStyleLbl="parChTrans1D2" presStyleIdx="1" presStyleCnt="3"/>
      <dgm:spPr/>
      <dgm:t>
        <a:bodyPr/>
        <a:lstStyle/>
        <a:p>
          <a:endParaRPr lang="zh-CN" altLang="en-US"/>
        </a:p>
      </dgm:t>
    </dgm:pt>
    <dgm:pt modelId="{CF00F431-24C7-4E88-887C-89BDB3B40CC8}" type="pres">
      <dgm:prSet presAssocID="{3731FBEB-ED17-4747-BDC4-D0503B1AEF3E}" presName="hierRoot2" presStyleCnt="0"/>
      <dgm:spPr/>
    </dgm:pt>
    <dgm:pt modelId="{5F5D7E55-72A4-4C27-9D71-4A4B65E77C40}" type="pres">
      <dgm:prSet presAssocID="{3731FBEB-ED17-4747-BDC4-D0503B1AEF3E}" presName="composite2" presStyleCnt="0"/>
      <dgm:spPr/>
    </dgm:pt>
    <dgm:pt modelId="{2ABADC93-8931-45CE-8F21-D9B2062C81DC}" type="pres">
      <dgm:prSet presAssocID="{3731FBEB-ED17-4747-BDC4-D0503B1AEF3E}" presName="background2" presStyleLbl="node2" presStyleIdx="1" presStyleCnt="3"/>
      <dgm:spPr/>
    </dgm:pt>
    <dgm:pt modelId="{7EDEC41B-D2D4-4378-8E20-E8D2F1369AFC}" type="pres">
      <dgm:prSet presAssocID="{3731FBEB-ED17-4747-BDC4-D0503B1AEF3E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65952C-8E80-4E18-8F46-916C606D92E6}" type="pres">
      <dgm:prSet presAssocID="{3731FBEB-ED17-4747-BDC4-D0503B1AEF3E}" presName="hierChild3" presStyleCnt="0"/>
      <dgm:spPr/>
    </dgm:pt>
    <dgm:pt modelId="{26845FDB-9E65-433C-9A4E-BB760063A657}" type="pres">
      <dgm:prSet presAssocID="{1042C6EC-9976-487E-B366-CAEE299C22C9}" presName="Name10" presStyleLbl="parChTrans1D2" presStyleIdx="2" presStyleCnt="3"/>
      <dgm:spPr/>
      <dgm:t>
        <a:bodyPr/>
        <a:lstStyle/>
        <a:p>
          <a:endParaRPr lang="zh-CN" altLang="en-US"/>
        </a:p>
      </dgm:t>
    </dgm:pt>
    <dgm:pt modelId="{CF76CA59-EBD2-4645-9A84-0DA970A5C628}" type="pres">
      <dgm:prSet presAssocID="{8B4F04E9-DFB5-422D-A63B-53AD39D22880}" presName="hierRoot2" presStyleCnt="0"/>
      <dgm:spPr/>
    </dgm:pt>
    <dgm:pt modelId="{0AA3D77E-B9BA-4C78-A7CB-DBEFC4DA5584}" type="pres">
      <dgm:prSet presAssocID="{8B4F04E9-DFB5-422D-A63B-53AD39D22880}" presName="composite2" presStyleCnt="0"/>
      <dgm:spPr/>
    </dgm:pt>
    <dgm:pt modelId="{4FD8239B-B9F1-47DC-B669-A7B62843C14F}" type="pres">
      <dgm:prSet presAssocID="{8B4F04E9-DFB5-422D-A63B-53AD39D22880}" presName="background2" presStyleLbl="node2" presStyleIdx="2" presStyleCnt="3"/>
      <dgm:spPr/>
    </dgm:pt>
    <dgm:pt modelId="{43AB5445-0F07-4190-B1C2-2185171DE28A}" type="pres">
      <dgm:prSet presAssocID="{8B4F04E9-DFB5-422D-A63B-53AD39D22880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398EB7-2E2A-4BB1-9A4D-EF194F30F61D}" type="pres">
      <dgm:prSet presAssocID="{8B4F04E9-DFB5-422D-A63B-53AD39D22880}" presName="hierChild3" presStyleCnt="0"/>
      <dgm:spPr/>
    </dgm:pt>
  </dgm:ptLst>
  <dgm:cxnLst>
    <dgm:cxn modelId="{92AF6B82-3F33-4FCE-989B-E327899636CE}" type="presOf" srcId="{A6D19CD8-3C19-4794-BCC5-B8604F4090ED}" destId="{B6ECF32A-9D43-4B5D-8140-0E46BCA13B07}" srcOrd="0" destOrd="0" presId="urn:microsoft.com/office/officeart/2005/8/layout/hierarchy1"/>
    <dgm:cxn modelId="{E0344C5F-19B6-4B4B-B11A-69C1BC9FA38C}" type="presOf" srcId="{606D9972-D524-41C2-82D1-DA7A7902243E}" destId="{D12BA35B-6F93-42B4-9CFE-280B276F86C6}" srcOrd="0" destOrd="0" presId="urn:microsoft.com/office/officeart/2005/8/layout/hierarchy1"/>
    <dgm:cxn modelId="{86CAEAD0-D65D-456B-9A4F-5E7FC15E57B5}" type="presOf" srcId="{0CA04E45-FB9A-403C-A5B9-AE75BAF5F21A}" destId="{5C22B5CC-852F-431D-9D94-7F2430026404}" srcOrd="0" destOrd="0" presId="urn:microsoft.com/office/officeart/2005/8/layout/hierarchy1"/>
    <dgm:cxn modelId="{3895C693-7B0C-4BAB-9DAA-CCD87042DEFA}" type="presOf" srcId="{8B4F04E9-DFB5-422D-A63B-53AD39D22880}" destId="{43AB5445-0F07-4190-B1C2-2185171DE28A}" srcOrd="0" destOrd="0" presId="urn:microsoft.com/office/officeart/2005/8/layout/hierarchy1"/>
    <dgm:cxn modelId="{678ECDBD-B7EF-4949-8B61-92E2B0080B43}" type="presOf" srcId="{3731FBEB-ED17-4747-BDC4-D0503B1AEF3E}" destId="{7EDEC41B-D2D4-4378-8E20-E8D2F1369AFC}" srcOrd="0" destOrd="0" presId="urn:microsoft.com/office/officeart/2005/8/layout/hierarchy1"/>
    <dgm:cxn modelId="{6DBA2A99-CB58-43A1-876E-6E3BAFC3C737}" srcId="{606D9972-D524-41C2-82D1-DA7A7902243E}" destId="{A6D19CD8-3C19-4794-BCC5-B8604F4090ED}" srcOrd="0" destOrd="0" parTransId="{DF80BC58-D04A-4660-B199-89E151D3900A}" sibTransId="{0B6B0C4C-1B72-46ED-A40A-594D5D2296C9}"/>
    <dgm:cxn modelId="{7030D2D9-4E3E-45C0-BF2C-FE16E32CD26A}" type="presOf" srcId="{1042C6EC-9976-487E-B366-CAEE299C22C9}" destId="{26845FDB-9E65-433C-9A4E-BB760063A657}" srcOrd="0" destOrd="0" presId="urn:microsoft.com/office/officeart/2005/8/layout/hierarchy1"/>
    <dgm:cxn modelId="{CCF9F11A-831C-406D-A610-455E7F5767B5}" type="presOf" srcId="{BB4F2E95-9098-4665-BF83-AB4508C3B473}" destId="{667F0BCA-A69B-474B-B196-739FF63C8033}" srcOrd="0" destOrd="0" presId="urn:microsoft.com/office/officeart/2005/8/layout/hierarchy1"/>
    <dgm:cxn modelId="{14563527-8483-48AF-8381-91F7585D8F4B}" srcId="{A6D19CD8-3C19-4794-BCC5-B8604F4090ED}" destId="{8B4F04E9-DFB5-422D-A63B-53AD39D22880}" srcOrd="2" destOrd="0" parTransId="{1042C6EC-9976-487E-B366-CAEE299C22C9}" sibTransId="{E672636A-3790-489A-92B7-4E07CB724C39}"/>
    <dgm:cxn modelId="{D84D96F6-F908-4687-A341-10AF030BEA7F}" type="presOf" srcId="{94AE5D26-F7BC-4077-8170-90725CDAEE6E}" destId="{7A26269F-EC71-49A7-A4B7-B8F88FB697F8}" srcOrd="0" destOrd="0" presId="urn:microsoft.com/office/officeart/2005/8/layout/hierarchy1"/>
    <dgm:cxn modelId="{907682D3-256C-43F3-84FE-42A4A1C1B407}" srcId="{A6D19CD8-3C19-4794-BCC5-B8604F4090ED}" destId="{0CA04E45-FB9A-403C-A5B9-AE75BAF5F21A}" srcOrd="0" destOrd="0" parTransId="{BB4F2E95-9098-4665-BF83-AB4508C3B473}" sibTransId="{58B8E4A1-A2C3-42B1-8F28-7D3D563724D9}"/>
    <dgm:cxn modelId="{483F7C9F-7511-42CA-9DE3-34851C61FC2F}" srcId="{A6D19CD8-3C19-4794-BCC5-B8604F4090ED}" destId="{3731FBEB-ED17-4747-BDC4-D0503B1AEF3E}" srcOrd="1" destOrd="0" parTransId="{94AE5D26-F7BC-4077-8170-90725CDAEE6E}" sibTransId="{B86A7F58-1088-4201-838C-5FCDD7E26342}"/>
    <dgm:cxn modelId="{AF4541E9-4011-48A4-9A53-D966870BA989}" type="presParOf" srcId="{D12BA35B-6F93-42B4-9CFE-280B276F86C6}" destId="{448F2F9E-F49D-47B7-9D41-F8578277CDFE}" srcOrd="0" destOrd="0" presId="urn:microsoft.com/office/officeart/2005/8/layout/hierarchy1"/>
    <dgm:cxn modelId="{A7BA20F3-ECDA-4DD7-AB49-EF0030CE735F}" type="presParOf" srcId="{448F2F9E-F49D-47B7-9D41-F8578277CDFE}" destId="{72B99ED2-F13E-4133-8305-C6441854C54C}" srcOrd="0" destOrd="0" presId="urn:microsoft.com/office/officeart/2005/8/layout/hierarchy1"/>
    <dgm:cxn modelId="{0E32F887-0771-4D48-934B-4A226EDC11D6}" type="presParOf" srcId="{72B99ED2-F13E-4133-8305-C6441854C54C}" destId="{08528DD4-6886-4652-8A26-07D92E18471F}" srcOrd="0" destOrd="0" presId="urn:microsoft.com/office/officeart/2005/8/layout/hierarchy1"/>
    <dgm:cxn modelId="{9B0513F9-968D-4DCF-9BD8-FACBF520B34F}" type="presParOf" srcId="{72B99ED2-F13E-4133-8305-C6441854C54C}" destId="{B6ECF32A-9D43-4B5D-8140-0E46BCA13B07}" srcOrd="1" destOrd="0" presId="urn:microsoft.com/office/officeart/2005/8/layout/hierarchy1"/>
    <dgm:cxn modelId="{F58F4E20-AD76-458C-8209-67D8221D28CA}" type="presParOf" srcId="{448F2F9E-F49D-47B7-9D41-F8578277CDFE}" destId="{BF4DE728-89FC-4937-B7E6-82F387342AF9}" srcOrd="1" destOrd="0" presId="urn:microsoft.com/office/officeart/2005/8/layout/hierarchy1"/>
    <dgm:cxn modelId="{8CFA396A-0158-48AF-8C68-CE12A8B556BF}" type="presParOf" srcId="{BF4DE728-89FC-4937-B7E6-82F387342AF9}" destId="{667F0BCA-A69B-474B-B196-739FF63C8033}" srcOrd="0" destOrd="0" presId="urn:microsoft.com/office/officeart/2005/8/layout/hierarchy1"/>
    <dgm:cxn modelId="{9EB92992-431F-4EB2-B4C1-3F3FF2EE94B1}" type="presParOf" srcId="{BF4DE728-89FC-4937-B7E6-82F387342AF9}" destId="{6E802044-FBB3-4449-B537-081C59044AE7}" srcOrd="1" destOrd="0" presId="urn:microsoft.com/office/officeart/2005/8/layout/hierarchy1"/>
    <dgm:cxn modelId="{859B8E97-3505-4F94-903A-1351154E1D67}" type="presParOf" srcId="{6E802044-FBB3-4449-B537-081C59044AE7}" destId="{BF246AA1-F2F3-409F-A17B-B85DC81D2872}" srcOrd="0" destOrd="0" presId="urn:microsoft.com/office/officeart/2005/8/layout/hierarchy1"/>
    <dgm:cxn modelId="{29166B9E-6AD2-4F65-B010-589E07A02F19}" type="presParOf" srcId="{BF246AA1-F2F3-409F-A17B-B85DC81D2872}" destId="{038104C2-9922-4C76-B489-DDE6008F657E}" srcOrd="0" destOrd="0" presId="urn:microsoft.com/office/officeart/2005/8/layout/hierarchy1"/>
    <dgm:cxn modelId="{8885F1D6-428A-4D96-86EE-0168CDAC6AD0}" type="presParOf" srcId="{BF246AA1-F2F3-409F-A17B-B85DC81D2872}" destId="{5C22B5CC-852F-431D-9D94-7F2430026404}" srcOrd="1" destOrd="0" presId="urn:microsoft.com/office/officeart/2005/8/layout/hierarchy1"/>
    <dgm:cxn modelId="{0FB683AE-2E9D-41E9-983F-4A21E10C88DD}" type="presParOf" srcId="{6E802044-FBB3-4449-B537-081C59044AE7}" destId="{0B5BA8FE-58E8-46DA-AEA8-59B88F9537E1}" srcOrd="1" destOrd="0" presId="urn:microsoft.com/office/officeart/2005/8/layout/hierarchy1"/>
    <dgm:cxn modelId="{F07A329A-FFCC-41E9-B888-676F5ABFA2EE}" type="presParOf" srcId="{BF4DE728-89FC-4937-B7E6-82F387342AF9}" destId="{7A26269F-EC71-49A7-A4B7-B8F88FB697F8}" srcOrd="2" destOrd="0" presId="urn:microsoft.com/office/officeart/2005/8/layout/hierarchy1"/>
    <dgm:cxn modelId="{AC444C5D-0C28-4613-8A49-876E1E1B5C77}" type="presParOf" srcId="{BF4DE728-89FC-4937-B7E6-82F387342AF9}" destId="{CF00F431-24C7-4E88-887C-89BDB3B40CC8}" srcOrd="3" destOrd="0" presId="urn:microsoft.com/office/officeart/2005/8/layout/hierarchy1"/>
    <dgm:cxn modelId="{B982CA73-25F3-48E5-AEB8-37F3FD9A99CB}" type="presParOf" srcId="{CF00F431-24C7-4E88-887C-89BDB3B40CC8}" destId="{5F5D7E55-72A4-4C27-9D71-4A4B65E77C40}" srcOrd="0" destOrd="0" presId="urn:microsoft.com/office/officeart/2005/8/layout/hierarchy1"/>
    <dgm:cxn modelId="{99FBD3A0-995B-4D8E-B39A-E6277A1F8E7E}" type="presParOf" srcId="{5F5D7E55-72A4-4C27-9D71-4A4B65E77C40}" destId="{2ABADC93-8931-45CE-8F21-D9B2062C81DC}" srcOrd="0" destOrd="0" presId="urn:microsoft.com/office/officeart/2005/8/layout/hierarchy1"/>
    <dgm:cxn modelId="{A656C95C-A04E-4025-9112-FAF4D796BA09}" type="presParOf" srcId="{5F5D7E55-72A4-4C27-9D71-4A4B65E77C40}" destId="{7EDEC41B-D2D4-4378-8E20-E8D2F1369AFC}" srcOrd="1" destOrd="0" presId="urn:microsoft.com/office/officeart/2005/8/layout/hierarchy1"/>
    <dgm:cxn modelId="{8F38DEF5-9450-4EDA-9CD9-A14B41482BDD}" type="presParOf" srcId="{CF00F431-24C7-4E88-887C-89BDB3B40CC8}" destId="{1565952C-8E80-4E18-8F46-916C606D92E6}" srcOrd="1" destOrd="0" presId="urn:microsoft.com/office/officeart/2005/8/layout/hierarchy1"/>
    <dgm:cxn modelId="{8C9E0E46-2805-481E-8B3E-BB525D246FEE}" type="presParOf" srcId="{BF4DE728-89FC-4937-B7E6-82F387342AF9}" destId="{26845FDB-9E65-433C-9A4E-BB760063A657}" srcOrd="4" destOrd="0" presId="urn:microsoft.com/office/officeart/2005/8/layout/hierarchy1"/>
    <dgm:cxn modelId="{721603BF-5CCA-4772-920B-8867449C0C11}" type="presParOf" srcId="{BF4DE728-89FC-4937-B7E6-82F387342AF9}" destId="{CF76CA59-EBD2-4645-9A84-0DA970A5C628}" srcOrd="5" destOrd="0" presId="urn:microsoft.com/office/officeart/2005/8/layout/hierarchy1"/>
    <dgm:cxn modelId="{23A5D1A9-C5BA-4B15-B3FF-9CC7F0147154}" type="presParOf" srcId="{CF76CA59-EBD2-4645-9A84-0DA970A5C628}" destId="{0AA3D77E-B9BA-4C78-A7CB-DBEFC4DA5584}" srcOrd="0" destOrd="0" presId="urn:microsoft.com/office/officeart/2005/8/layout/hierarchy1"/>
    <dgm:cxn modelId="{B66DFE6B-9EC4-465F-ACEB-8408781ED674}" type="presParOf" srcId="{0AA3D77E-B9BA-4C78-A7CB-DBEFC4DA5584}" destId="{4FD8239B-B9F1-47DC-B669-A7B62843C14F}" srcOrd="0" destOrd="0" presId="urn:microsoft.com/office/officeart/2005/8/layout/hierarchy1"/>
    <dgm:cxn modelId="{6C9A19BB-BF17-4110-A786-6C80544E8063}" type="presParOf" srcId="{0AA3D77E-B9BA-4C78-A7CB-DBEFC4DA5584}" destId="{43AB5445-0F07-4190-B1C2-2185171DE28A}" srcOrd="1" destOrd="0" presId="urn:microsoft.com/office/officeart/2005/8/layout/hierarchy1"/>
    <dgm:cxn modelId="{B92CAE06-B0D5-41D7-B1FE-05D1450855C4}" type="presParOf" srcId="{CF76CA59-EBD2-4645-9A84-0DA970A5C628}" destId="{14398EB7-2E2A-4BB1-9A4D-EF194F30F61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06D9972-D524-41C2-82D1-DA7A7902243E}" type="doc">
      <dgm:prSet loTypeId="urn:microsoft.com/office/officeart/2005/8/layout/hierarchy1" loCatId="hierarchy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zh-CN" altLang="en-US"/>
        </a:p>
      </dgm:t>
    </dgm:pt>
    <dgm:pt modelId="{A6D19CD8-3C19-4794-BCC5-B8604F4090ED}">
      <dgm:prSet phldrT="[文本]"/>
      <dgm:spPr/>
      <dgm:t>
        <a:bodyPr/>
        <a:lstStyle/>
        <a:p>
          <a:r>
            <a:rPr lang="en-US" altLang="zh-CN" smtClean="0"/>
            <a:t>Old GC</a:t>
          </a:r>
          <a:endParaRPr lang="zh-CN" altLang="en-US"/>
        </a:p>
      </dgm:t>
    </dgm:pt>
    <dgm:pt modelId="{DF80BC58-D04A-4660-B199-89E151D3900A}" type="parTrans" cxnId="{6DBA2A99-CB58-43A1-876E-6E3BAFC3C737}">
      <dgm:prSet/>
      <dgm:spPr/>
      <dgm:t>
        <a:bodyPr/>
        <a:lstStyle/>
        <a:p>
          <a:endParaRPr lang="zh-CN" altLang="en-US"/>
        </a:p>
      </dgm:t>
    </dgm:pt>
    <dgm:pt modelId="{0B6B0C4C-1B72-46ED-A40A-594D5D2296C9}" type="sibTrans" cxnId="{6DBA2A99-CB58-43A1-876E-6E3BAFC3C737}">
      <dgm:prSet/>
      <dgm:spPr/>
      <dgm:t>
        <a:bodyPr/>
        <a:lstStyle/>
        <a:p>
          <a:endParaRPr lang="zh-CN" altLang="en-US"/>
        </a:p>
      </dgm:t>
    </dgm:pt>
    <dgm:pt modelId="{0CA04E45-FB9A-403C-A5B9-AE75BAF5F21A}">
      <dgm:prSet phldrT="[文本]"/>
      <dgm:spPr/>
      <dgm:t>
        <a:bodyPr/>
        <a:lstStyle/>
        <a:p>
          <a:r>
            <a:rPr lang="zh-CN" smtClean="0"/>
            <a:t>串行</a:t>
          </a:r>
          <a:r>
            <a:rPr lang="en-US" smtClean="0"/>
            <a:t>GC</a:t>
          </a:r>
          <a:r>
            <a:rPr lang="zh-CN" smtClean="0"/>
            <a:t>（</a:t>
          </a:r>
          <a:r>
            <a:rPr lang="en-US" smtClean="0"/>
            <a:t>Serial GC</a:t>
          </a:r>
          <a:r>
            <a:rPr lang="zh-CN" smtClean="0"/>
            <a:t>）</a:t>
          </a:r>
          <a:endParaRPr lang="zh-CN" altLang="en-US"/>
        </a:p>
      </dgm:t>
    </dgm:pt>
    <dgm:pt modelId="{BB4F2E95-9098-4665-BF83-AB4508C3B473}" type="parTrans" cxnId="{907682D3-256C-43F3-84FE-42A4A1C1B407}">
      <dgm:prSet/>
      <dgm:spPr/>
      <dgm:t>
        <a:bodyPr/>
        <a:lstStyle/>
        <a:p>
          <a:endParaRPr lang="zh-CN" altLang="en-US"/>
        </a:p>
      </dgm:t>
    </dgm:pt>
    <dgm:pt modelId="{58B8E4A1-A2C3-42B1-8F28-7D3D563724D9}" type="sibTrans" cxnId="{907682D3-256C-43F3-84FE-42A4A1C1B407}">
      <dgm:prSet/>
      <dgm:spPr/>
      <dgm:t>
        <a:bodyPr/>
        <a:lstStyle/>
        <a:p>
          <a:endParaRPr lang="zh-CN" altLang="en-US"/>
        </a:p>
      </dgm:t>
    </dgm:pt>
    <dgm:pt modelId="{3731FBEB-ED17-4747-BDC4-D0503B1AEF3E}">
      <dgm:prSet phldrT="[文本]"/>
      <dgm:spPr/>
      <dgm:t>
        <a:bodyPr/>
        <a:lstStyle/>
        <a:p>
          <a:r>
            <a:rPr lang="zh-CN" smtClean="0"/>
            <a:t>并行</a:t>
          </a:r>
          <a:r>
            <a:rPr lang="en-US" smtClean="0"/>
            <a:t>GC</a:t>
          </a:r>
          <a:r>
            <a:rPr lang="zh-CN" smtClean="0"/>
            <a:t>（</a:t>
          </a:r>
          <a:r>
            <a:rPr lang="en-US" smtClean="0"/>
            <a:t>Compacting</a:t>
          </a:r>
          <a:r>
            <a:rPr lang="zh-CN" smtClean="0"/>
            <a:t>）</a:t>
          </a:r>
          <a:endParaRPr lang="zh-CN" altLang="en-US"/>
        </a:p>
      </dgm:t>
    </dgm:pt>
    <dgm:pt modelId="{94AE5D26-F7BC-4077-8170-90725CDAEE6E}" type="parTrans" cxnId="{483F7C9F-7511-42CA-9DE3-34851C61FC2F}">
      <dgm:prSet/>
      <dgm:spPr/>
      <dgm:t>
        <a:bodyPr/>
        <a:lstStyle/>
        <a:p>
          <a:endParaRPr lang="zh-CN" altLang="en-US"/>
        </a:p>
      </dgm:t>
    </dgm:pt>
    <dgm:pt modelId="{B86A7F58-1088-4201-838C-5FCDD7E26342}" type="sibTrans" cxnId="{483F7C9F-7511-42CA-9DE3-34851C61FC2F}">
      <dgm:prSet/>
      <dgm:spPr/>
      <dgm:t>
        <a:bodyPr/>
        <a:lstStyle/>
        <a:p>
          <a:endParaRPr lang="zh-CN" altLang="en-US"/>
        </a:p>
      </dgm:t>
    </dgm:pt>
    <dgm:pt modelId="{8B4F04E9-DFB5-422D-A63B-53AD39D22880}">
      <dgm:prSet phldrT="[文本]"/>
      <dgm:spPr/>
      <dgm:t>
        <a:bodyPr/>
        <a:lstStyle/>
        <a:p>
          <a:r>
            <a:rPr lang="zh-CN" smtClean="0"/>
            <a:t>并发</a:t>
          </a:r>
          <a:r>
            <a:rPr lang="en-US" smtClean="0"/>
            <a:t>GC</a:t>
          </a:r>
          <a:r>
            <a:rPr lang="zh-CN" smtClean="0"/>
            <a:t>（</a:t>
          </a:r>
          <a:r>
            <a:rPr lang="en-US" smtClean="0"/>
            <a:t>CMS</a:t>
          </a:r>
          <a:r>
            <a:rPr lang="zh-CN" smtClean="0"/>
            <a:t>：</a:t>
          </a:r>
          <a:r>
            <a:rPr lang="en-US" smtClean="0"/>
            <a:t>Concurrent Mark-Sweep GC</a:t>
          </a:r>
          <a:r>
            <a:rPr lang="zh-CN" smtClean="0"/>
            <a:t>）</a:t>
          </a:r>
          <a:endParaRPr lang="zh-CN" altLang="en-US"/>
        </a:p>
      </dgm:t>
    </dgm:pt>
    <dgm:pt modelId="{1042C6EC-9976-487E-B366-CAEE299C22C9}" type="parTrans" cxnId="{14563527-8483-48AF-8381-91F7585D8F4B}">
      <dgm:prSet/>
      <dgm:spPr/>
      <dgm:t>
        <a:bodyPr/>
        <a:lstStyle/>
        <a:p>
          <a:endParaRPr lang="zh-CN" altLang="en-US"/>
        </a:p>
      </dgm:t>
    </dgm:pt>
    <dgm:pt modelId="{E672636A-3790-489A-92B7-4E07CB724C39}" type="sibTrans" cxnId="{14563527-8483-48AF-8381-91F7585D8F4B}">
      <dgm:prSet/>
      <dgm:spPr/>
      <dgm:t>
        <a:bodyPr/>
        <a:lstStyle/>
        <a:p>
          <a:endParaRPr lang="zh-CN" altLang="en-US"/>
        </a:p>
      </dgm:t>
    </dgm:pt>
    <dgm:pt modelId="{D12BA35B-6F93-42B4-9CFE-280B276F86C6}" type="pres">
      <dgm:prSet presAssocID="{606D9972-D524-41C2-82D1-DA7A7902243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48F2F9E-F49D-47B7-9D41-F8578277CDFE}" type="pres">
      <dgm:prSet presAssocID="{A6D19CD8-3C19-4794-BCC5-B8604F4090ED}" presName="hierRoot1" presStyleCnt="0"/>
      <dgm:spPr/>
    </dgm:pt>
    <dgm:pt modelId="{72B99ED2-F13E-4133-8305-C6441854C54C}" type="pres">
      <dgm:prSet presAssocID="{A6D19CD8-3C19-4794-BCC5-B8604F4090ED}" presName="composite" presStyleCnt="0"/>
      <dgm:spPr/>
    </dgm:pt>
    <dgm:pt modelId="{08528DD4-6886-4652-8A26-07D92E18471F}" type="pres">
      <dgm:prSet presAssocID="{A6D19CD8-3C19-4794-BCC5-B8604F4090ED}" presName="background" presStyleLbl="node0" presStyleIdx="0" presStyleCnt="1"/>
      <dgm:spPr/>
    </dgm:pt>
    <dgm:pt modelId="{B6ECF32A-9D43-4B5D-8140-0E46BCA13B07}" type="pres">
      <dgm:prSet presAssocID="{A6D19CD8-3C19-4794-BCC5-B8604F4090E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F4DE728-89FC-4937-B7E6-82F387342AF9}" type="pres">
      <dgm:prSet presAssocID="{A6D19CD8-3C19-4794-BCC5-B8604F4090ED}" presName="hierChild2" presStyleCnt="0"/>
      <dgm:spPr/>
    </dgm:pt>
    <dgm:pt modelId="{667F0BCA-A69B-474B-B196-739FF63C8033}" type="pres">
      <dgm:prSet presAssocID="{BB4F2E95-9098-4665-BF83-AB4508C3B473}" presName="Name10" presStyleLbl="parChTrans1D2" presStyleIdx="0" presStyleCnt="3"/>
      <dgm:spPr/>
      <dgm:t>
        <a:bodyPr/>
        <a:lstStyle/>
        <a:p>
          <a:endParaRPr lang="zh-CN" altLang="en-US"/>
        </a:p>
      </dgm:t>
    </dgm:pt>
    <dgm:pt modelId="{6E802044-FBB3-4449-B537-081C59044AE7}" type="pres">
      <dgm:prSet presAssocID="{0CA04E45-FB9A-403C-A5B9-AE75BAF5F21A}" presName="hierRoot2" presStyleCnt="0"/>
      <dgm:spPr/>
    </dgm:pt>
    <dgm:pt modelId="{BF246AA1-F2F3-409F-A17B-B85DC81D2872}" type="pres">
      <dgm:prSet presAssocID="{0CA04E45-FB9A-403C-A5B9-AE75BAF5F21A}" presName="composite2" presStyleCnt="0"/>
      <dgm:spPr/>
    </dgm:pt>
    <dgm:pt modelId="{038104C2-9922-4C76-B489-DDE6008F657E}" type="pres">
      <dgm:prSet presAssocID="{0CA04E45-FB9A-403C-A5B9-AE75BAF5F21A}" presName="background2" presStyleLbl="node2" presStyleIdx="0" presStyleCnt="3"/>
      <dgm:spPr/>
    </dgm:pt>
    <dgm:pt modelId="{5C22B5CC-852F-431D-9D94-7F2430026404}" type="pres">
      <dgm:prSet presAssocID="{0CA04E45-FB9A-403C-A5B9-AE75BAF5F21A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B5BA8FE-58E8-46DA-AEA8-59B88F9537E1}" type="pres">
      <dgm:prSet presAssocID="{0CA04E45-FB9A-403C-A5B9-AE75BAF5F21A}" presName="hierChild3" presStyleCnt="0"/>
      <dgm:spPr/>
    </dgm:pt>
    <dgm:pt modelId="{7A26269F-EC71-49A7-A4B7-B8F88FB697F8}" type="pres">
      <dgm:prSet presAssocID="{94AE5D26-F7BC-4077-8170-90725CDAEE6E}" presName="Name10" presStyleLbl="parChTrans1D2" presStyleIdx="1" presStyleCnt="3"/>
      <dgm:spPr/>
      <dgm:t>
        <a:bodyPr/>
        <a:lstStyle/>
        <a:p>
          <a:endParaRPr lang="zh-CN" altLang="en-US"/>
        </a:p>
      </dgm:t>
    </dgm:pt>
    <dgm:pt modelId="{CF00F431-24C7-4E88-887C-89BDB3B40CC8}" type="pres">
      <dgm:prSet presAssocID="{3731FBEB-ED17-4747-BDC4-D0503B1AEF3E}" presName="hierRoot2" presStyleCnt="0"/>
      <dgm:spPr/>
    </dgm:pt>
    <dgm:pt modelId="{5F5D7E55-72A4-4C27-9D71-4A4B65E77C40}" type="pres">
      <dgm:prSet presAssocID="{3731FBEB-ED17-4747-BDC4-D0503B1AEF3E}" presName="composite2" presStyleCnt="0"/>
      <dgm:spPr/>
    </dgm:pt>
    <dgm:pt modelId="{2ABADC93-8931-45CE-8F21-D9B2062C81DC}" type="pres">
      <dgm:prSet presAssocID="{3731FBEB-ED17-4747-BDC4-D0503B1AEF3E}" presName="background2" presStyleLbl="node2" presStyleIdx="1" presStyleCnt="3"/>
      <dgm:spPr/>
    </dgm:pt>
    <dgm:pt modelId="{7EDEC41B-D2D4-4378-8E20-E8D2F1369AFC}" type="pres">
      <dgm:prSet presAssocID="{3731FBEB-ED17-4747-BDC4-D0503B1AEF3E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65952C-8E80-4E18-8F46-916C606D92E6}" type="pres">
      <dgm:prSet presAssocID="{3731FBEB-ED17-4747-BDC4-D0503B1AEF3E}" presName="hierChild3" presStyleCnt="0"/>
      <dgm:spPr/>
    </dgm:pt>
    <dgm:pt modelId="{26845FDB-9E65-433C-9A4E-BB760063A657}" type="pres">
      <dgm:prSet presAssocID="{1042C6EC-9976-487E-B366-CAEE299C22C9}" presName="Name10" presStyleLbl="parChTrans1D2" presStyleIdx="2" presStyleCnt="3"/>
      <dgm:spPr/>
      <dgm:t>
        <a:bodyPr/>
        <a:lstStyle/>
        <a:p>
          <a:endParaRPr lang="zh-CN" altLang="en-US"/>
        </a:p>
      </dgm:t>
    </dgm:pt>
    <dgm:pt modelId="{CF76CA59-EBD2-4645-9A84-0DA970A5C628}" type="pres">
      <dgm:prSet presAssocID="{8B4F04E9-DFB5-422D-A63B-53AD39D22880}" presName="hierRoot2" presStyleCnt="0"/>
      <dgm:spPr/>
    </dgm:pt>
    <dgm:pt modelId="{0AA3D77E-B9BA-4C78-A7CB-DBEFC4DA5584}" type="pres">
      <dgm:prSet presAssocID="{8B4F04E9-DFB5-422D-A63B-53AD39D22880}" presName="composite2" presStyleCnt="0"/>
      <dgm:spPr/>
    </dgm:pt>
    <dgm:pt modelId="{4FD8239B-B9F1-47DC-B669-A7B62843C14F}" type="pres">
      <dgm:prSet presAssocID="{8B4F04E9-DFB5-422D-A63B-53AD39D22880}" presName="background2" presStyleLbl="node2" presStyleIdx="2" presStyleCnt="3"/>
      <dgm:spPr/>
    </dgm:pt>
    <dgm:pt modelId="{43AB5445-0F07-4190-B1C2-2185171DE28A}" type="pres">
      <dgm:prSet presAssocID="{8B4F04E9-DFB5-422D-A63B-53AD39D22880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398EB7-2E2A-4BB1-9A4D-EF194F30F61D}" type="pres">
      <dgm:prSet presAssocID="{8B4F04E9-DFB5-422D-A63B-53AD39D22880}" presName="hierChild3" presStyleCnt="0"/>
      <dgm:spPr/>
    </dgm:pt>
  </dgm:ptLst>
  <dgm:cxnLst>
    <dgm:cxn modelId="{C6C1C12C-B105-4D7F-BDEF-5EA7A3A5A779}" type="presOf" srcId="{3731FBEB-ED17-4747-BDC4-D0503B1AEF3E}" destId="{7EDEC41B-D2D4-4378-8E20-E8D2F1369AFC}" srcOrd="0" destOrd="0" presId="urn:microsoft.com/office/officeart/2005/8/layout/hierarchy1"/>
    <dgm:cxn modelId="{6DBA2A99-CB58-43A1-876E-6E3BAFC3C737}" srcId="{606D9972-D524-41C2-82D1-DA7A7902243E}" destId="{A6D19CD8-3C19-4794-BCC5-B8604F4090ED}" srcOrd="0" destOrd="0" parTransId="{DF80BC58-D04A-4660-B199-89E151D3900A}" sibTransId="{0B6B0C4C-1B72-46ED-A40A-594D5D2296C9}"/>
    <dgm:cxn modelId="{EB486818-8A9C-443B-9AC4-F78888681956}" type="presOf" srcId="{8B4F04E9-DFB5-422D-A63B-53AD39D22880}" destId="{43AB5445-0F07-4190-B1C2-2185171DE28A}" srcOrd="0" destOrd="0" presId="urn:microsoft.com/office/officeart/2005/8/layout/hierarchy1"/>
    <dgm:cxn modelId="{9BD74A10-5B9F-4848-8E40-8DE80F934BEA}" type="presOf" srcId="{94AE5D26-F7BC-4077-8170-90725CDAEE6E}" destId="{7A26269F-EC71-49A7-A4B7-B8F88FB697F8}" srcOrd="0" destOrd="0" presId="urn:microsoft.com/office/officeart/2005/8/layout/hierarchy1"/>
    <dgm:cxn modelId="{14563527-8483-48AF-8381-91F7585D8F4B}" srcId="{A6D19CD8-3C19-4794-BCC5-B8604F4090ED}" destId="{8B4F04E9-DFB5-422D-A63B-53AD39D22880}" srcOrd="2" destOrd="0" parTransId="{1042C6EC-9976-487E-B366-CAEE299C22C9}" sibTransId="{E672636A-3790-489A-92B7-4E07CB724C39}"/>
    <dgm:cxn modelId="{C65CA0F0-7B29-4C6B-A7ED-B320605A67D7}" type="presOf" srcId="{BB4F2E95-9098-4665-BF83-AB4508C3B473}" destId="{667F0BCA-A69B-474B-B196-739FF63C8033}" srcOrd="0" destOrd="0" presId="urn:microsoft.com/office/officeart/2005/8/layout/hierarchy1"/>
    <dgm:cxn modelId="{9D2C923A-EF96-4D53-A56B-27865E98850B}" type="presOf" srcId="{1042C6EC-9976-487E-B366-CAEE299C22C9}" destId="{26845FDB-9E65-433C-9A4E-BB760063A657}" srcOrd="0" destOrd="0" presId="urn:microsoft.com/office/officeart/2005/8/layout/hierarchy1"/>
    <dgm:cxn modelId="{03D87AA0-F661-4A8C-9FEA-B6BFF8792F1D}" type="presOf" srcId="{A6D19CD8-3C19-4794-BCC5-B8604F4090ED}" destId="{B6ECF32A-9D43-4B5D-8140-0E46BCA13B07}" srcOrd="0" destOrd="0" presId="urn:microsoft.com/office/officeart/2005/8/layout/hierarchy1"/>
    <dgm:cxn modelId="{88A65B93-8AF9-4B94-8CE3-2B08A6792623}" type="presOf" srcId="{606D9972-D524-41C2-82D1-DA7A7902243E}" destId="{D12BA35B-6F93-42B4-9CFE-280B276F86C6}" srcOrd="0" destOrd="0" presId="urn:microsoft.com/office/officeart/2005/8/layout/hierarchy1"/>
    <dgm:cxn modelId="{907682D3-256C-43F3-84FE-42A4A1C1B407}" srcId="{A6D19CD8-3C19-4794-BCC5-B8604F4090ED}" destId="{0CA04E45-FB9A-403C-A5B9-AE75BAF5F21A}" srcOrd="0" destOrd="0" parTransId="{BB4F2E95-9098-4665-BF83-AB4508C3B473}" sibTransId="{58B8E4A1-A2C3-42B1-8F28-7D3D563724D9}"/>
    <dgm:cxn modelId="{483F7C9F-7511-42CA-9DE3-34851C61FC2F}" srcId="{A6D19CD8-3C19-4794-BCC5-B8604F4090ED}" destId="{3731FBEB-ED17-4747-BDC4-D0503B1AEF3E}" srcOrd="1" destOrd="0" parTransId="{94AE5D26-F7BC-4077-8170-90725CDAEE6E}" sibTransId="{B86A7F58-1088-4201-838C-5FCDD7E26342}"/>
    <dgm:cxn modelId="{B328010B-1162-448D-BD6B-3BAEB7B68EDB}" type="presOf" srcId="{0CA04E45-FB9A-403C-A5B9-AE75BAF5F21A}" destId="{5C22B5CC-852F-431D-9D94-7F2430026404}" srcOrd="0" destOrd="0" presId="urn:microsoft.com/office/officeart/2005/8/layout/hierarchy1"/>
    <dgm:cxn modelId="{9ECA7D9E-73A0-48DB-A9D0-F4D8DC03E647}" type="presParOf" srcId="{D12BA35B-6F93-42B4-9CFE-280B276F86C6}" destId="{448F2F9E-F49D-47B7-9D41-F8578277CDFE}" srcOrd="0" destOrd="0" presId="urn:microsoft.com/office/officeart/2005/8/layout/hierarchy1"/>
    <dgm:cxn modelId="{52A40104-CA68-44C2-B38C-45DCC6C2B262}" type="presParOf" srcId="{448F2F9E-F49D-47B7-9D41-F8578277CDFE}" destId="{72B99ED2-F13E-4133-8305-C6441854C54C}" srcOrd="0" destOrd="0" presId="urn:microsoft.com/office/officeart/2005/8/layout/hierarchy1"/>
    <dgm:cxn modelId="{ED385C8A-CE6D-410A-BD89-1315C27CAF34}" type="presParOf" srcId="{72B99ED2-F13E-4133-8305-C6441854C54C}" destId="{08528DD4-6886-4652-8A26-07D92E18471F}" srcOrd="0" destOrd="0" presId="urn:microsoft.com/office/officeart/2005/8/layout/hierarchy1"/>
    <dgm:cxn modelId="{23FAAB59-4606-47DC-99DC-6BFFE5FCA1F8}" type="presParOf" srcId="{72B99ED2-F13E-4133-8305-C6441854C54C}" destId="{B6ECF32A-9D43-4B5D-8140-0E46BCA13B07}" srcOrd="1" destOrd="0" presId="urn:microsoft.com/office/officeart/2005/8/layout/hierarchy1"/>
    <dgm:cxn modelId="{76345F6E-F6E5-49E7-929A-D7781B9B56B8}" type="presParOf" srcId="{448F2F9E-F49D-47B7-9D41-F8578277CDFE}" destId="{BF4DE728-89FC-4937-B7E6-82F387342AF9}" srcOrd="1" destOrd="0" presId="urn:microsoft.com/office/officeart/2005/8/layout/hierarchy1"/>
    <dgm:cxn modelId="{445F5B5F-D4C7-4F60-8D82-F88F4362AB04}" type="presParOf" srcId="{BF4DE728-89FC-4937-B7E6-82F387342AF9}" destId="{667F0BCA-A69B-474B-B196-739FF63C8033}" srcOrd="0" destOrd="0" presId="urn:microsoft.com/office/officeart/2005/8/layout/hierarchy1"/>
    <dgm:cxn modelId="{E35EFF13-4287-4771-B282-DC456C223034}" type="presParOf" srcId="{BF4DE728-89FC-4937-B7E6-82F387342AF9}" destId="{6E802044-FBB3-4449-B537-081C59044AE7}" srcOrd="1" destOrd="0" presId="urn:microsoft.com/office/officeart/2005/8/layout/hierarchy1"/>
    <dgm:cxn modelId="{6932BBC2-16D9-471F-9FFF-D207B1C029EC}" type="presParOf" srcId="{6E802044-FBB3-4449-B537-081C59044AE7}" destId="{BF246AA1-F2F3-409F-A17B-B85DC81D2872}" srcOrd="0" destOrd="0" presId="urn:microsoft.com/office/officeart/2005/8/layout/hierarchy1"/>
    <dgm:cxn modelId="{AC0B43A7-73EE-458D-A1DE-95E1241B008B}" type="presParOf" srcId="{BF246AA1-F2F3-409F-A17B-B85DC81D2872}" destId="{038104C2-9922-4C76-B489-DDE6008F657E}" srcOrd="0" destOrd="0" presId="urn:microsoft.com/office/officeart/2005/8/layout/hierarchy1"/>
    <dgm:cxn modelId="{06EBFC3B-6EEE-431B-9AED-C36A0FE57A87}" type="presParOf" srcId="{BF246AA1-F2F3-409F-A17B-B85DC81D2872}" destId="{5C22B5CC-852F-431D-9D94-7F2430026404}" srcOrd="1" destOrd="0" presId="urn:microsoft.com/office/officeart/2005/8/layout/hierarchy1"/>
    <dgm:cxn modelId="{6574475B-48B7-4A66-8CEB-1FAC40E09051}" type="presParOf" srcId="{6E802044-FBB3-4449-B537-081C59044AE7}" destId="{0B5BA8FE-58E8-46DA-AEA8-59B88F9537E1}" srcOrd="1" destOrd="0" presId="urn:microsoft.com/office/officeart/2005/8/layout/hierarchy1"/>
    <dgm:cxn modelId="{E0D44986-83A6-4191-A102-2F0807B9F625}" type="presParOf" srcId="{BF4DE728-89FC-4937-B7E6-82F387342AF9}" destId="{7A26269F-EC71-49A7-A4B7-B8F88FB697F8}" srcOrd="2" destOrd="0" presId="urn:microsoft.com/office/officeart/2005/8/layout/hierarchy1"/>
    <dgm:cxn modelId="{5E87A437-E155-43EC-A4B0-B07BE768D154}" type="presParOf" srcId="{BF4DE728-89FC-4937-B7E6-82F387342AF9}" destId="{CF00F431-24C7-4E88-887C-89BDB3B40CC8}" srcOrd="3" destOrd="0" presId="urn:microsoft.com/office/officeart/2005/8/layout/hierarchy1"/>
    <dgm:cxn modelId="{95276AEF-942D-44D7-951A-04B06A6688FD}" type="presParOf" srcId="{CF00F431-24C7-4E88-887C-89BDB3B40CC8}" destId="{5F5D7E55-72A4-4C27-9D71-4A4B65E77C40}" srcOrd="0" destOrd="0" presId="urn:microsoft.com/office/officeart/2005/8/layout/hierarchy1"/>
    <dgm:cxn modelId="{AAC4CC0E-ACB6-4B0C-B862-62572C92906C}" type="presParOf" srcId="{5F5D7E55-72A4-4C27-9D71-4A4B65E77C40}" destId="{2ABADC93-8931-45CE-8F21-D9B2062C81DC}" srcOrd="0" destOrd="0" presId="urn:microsoft.com/office/officeart/2005/8/layout/hierarchy1"/>
    <dgm:cxn modelId="{AA35117C-4709-4D77-BEDA-1CDE7C4B5AB5}" type="presParOf" srcId="{5F5D7E55-72A4-4C27-9D71-4A4B65E77C40}" destId="{7EDEC41B-D2D4-4378-8E20-E8D2F1369AFC}" srcOrd="1" destOrd="0" presId="urn:microsoft.com/office/officeart/2005/8/layout/hierarchy1"/>
    <dgm:cxn modelId="{5C35ED41-ADB2-4532-BBA2-8A43372F06D2}" type="presParOf" srcId="{CF00F431-24C7-4E88-887C-89BDB3B40CC8}" destId="{1565952C-8E80-4E18-8F46-916C606D92E6}" srcOrd="1" destOrd="0" presId="urn:microsoft.com/office/officeart/2005/8/layout/hierarchy1"/>
    <dgm:cxn modelId="{753FB298-31D8-477D-9EE3-152680513BEC}" type="presParOf" srcId="{BF4DE728-89FC-4937-B7E6-82F387342AF9}" destId="{26845FDB-9E65-433C-9A4E-BB760063A657}" srcOrd="4" destOrd="0" presId="urn:microsoft.com/office/officeart/2005/8/layout/hierarchy1"/>
    <dgm:cxn modelId="{57D7225F-9992-4C7B-A183-225871CF496F}" type="presParOf" srcId="{BF4DE728-89FC-4937-B7E6-82F387342AF9}" destId="{CF76CA59-EBD2-4645-9A84-0DA970A5C628}" srcOrd="5" destOrd="0" presId="urn:microsoft.com/office/officeart/2005/8/layout/hierarchy1"/>
    <dgm:cxn modelId="{F6101371-9E87-4537-B90F-E5E5EFEAF0EF}" type="presParOf" srcId="{CF76CA59-EBD2-4645-9A84-0DA970A5C628}" destId="{0AA3D77E-B9BA-4C78-A7CB-DBEFC4DA5584}" srcOrd="0" destOrd="0" presId="urn:microsoft.com/office/officeart/2005/8/layout/hierarchy1"/>
    <dgm:cxn modelId="{92077D34-2330-40E8-8C40-75B653FDEC2D}" type="presParOf" srcId="{0AA3D77E-B9BA-4C78-A7CB-DBEFC4DA5584}" destId="{4FD8239B-B9F1-47DC-B669-A7B62843C14F}" srcOrd="0" destOrd="0" presId="urn:microsoft.com/office/officeart/2005/8/layout/hierarchy1"/>
    <dgm:cxn modelId="{F9019CCE-B1D5-4839-A8AA-1981B6B9BD97}" type="presParOf" srcId="{0AA3D77E-B9BA-4C78-A7CB-DBEFC4DA5584}" destId="{43AB5445-0F07-4190-B1C2-2185171DE28A}" srcOrd="1" destOrd="0" presId="urn:microsoft.com/office/officeart/2005/8/layout/hierarchy1"/>
    <dgm:cxn modelId="{308AC8F0-C75C-44E0-B493-B681797DDBC2}" type="presParOf" srcId="{CF76CA59-EBD2-4645-9A84-0DA970A5C628}" destId="{14398EB7-2E2A-4BB1-9A4D-EF194F30F61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6845FDB-9E65-433C-9A4E-BB760063A657}">
      <dsp:nvSpPr>
        <dsp:cNvPr id="0" name=""/>
        <dsp:cNvSpPr/>
      </dsp:nvSpPr>
      <dsp:spPr>
        <a:xfrm>
          <a:off x="3986212" y="1804245"/>
          <a:ext cx="2828925" cy="6731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8735"/>
              </a:lnTo>
              <a:lnTo>
                <a:pt x="2828925" y="458735"/>
              </a:lnTo>
              <a:lnTo>
                <a:pt x="2828925" y="67315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26269F-EC71-49A7-A4B7-B8F88FB697F8}">
      <dsp:nvSpPr>
        <dsp:cNvPr id="0" name=""/>
        <dsp:cNvSpPr/>
      </dsp:nvSpPr>
      <dsp:spPr>
        <a:xfrm>
          <a:off x="3940492" y="1804245"/>
          <a:ext cx="91440" cy="67315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7315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7F0BCA-A69B-474B-B196-739FF63C8033}">
      <dsp:nvSpPr>
        <dsp:cNvPr id="0" name=""/>
        <dsp:cNvSpPr/>
      </dsp:nvSpPr>
      <dsp:spPr>
        <a:xfrm>
          <a:off x="1157287" y="1804245"/>
          <a:ext cx="2828925" cy="673155"/>
        </a:xfrm>
        <a:custGeom>
          <a:avLst/>
          <a:gdLst/>
          <a:ahLst/>
          <a:cxnLst/>
          <a:rect l="0" t="0" r="0" b="0"/>
          <a:pathLst>
            <a:path>
              <a:moveTo>
                <a:pt x="2828925" y="0"/>
              </a:moveTo>
              <a:lnTo>
                <a:pt x="2828925" y="458735"/>
              </a:lnTo>
              <a:lnTo>
                <a:pt x="0" y="458735"/>
              </a:lnTo>
              <a:lnTo>
                <a:pt x="0" y="67315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28DD4-6886-4652-8A26-07D92E18471F}">
      <dsp:nvSpPr>
        <dsp:cNvPr id="0" name=""/>
        <dsp:cNvSpPr/>
      </dsp:nvSpPr>
      <dsp:spPr>
        <a:xfrm>
          <a:off x="2828924" y="334490"/>
          <a:ext cx="2314575" cy="146975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ECF32A-9D43-4B5D-8140-0E46BCA13B07}">
      <dsp:nvSpPr>
        <dsp:cNvPr id="0" name=""/>
        <dsp:cNvSpPr/>
      </dsp:nvSpPr>
      <dsp:spPr>
        <a:xfrm>
          <a:off x="3086099" y="578806"/>
          <a:ext cx="2314575" cy="14697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smtClean="0"/>
            <a:t>Old GC</a:t>
          </a:r>
          <a:endParaRPr lang="zh-CN" altLang="en-US" sz="2000" kern="1200"/>
        </a:p>
      </dsp:txBody>
      <dsp:txXfrm>
        <a:off x="3086099" y="578806"/>
        <a:ext cx="2314575" cy="1469755"/>
      </dsp:txXfrm>
    </dsp:sp>
    <dsp:sp modelId="{038104C2-9922-4C76-B489-DDE6008F657E}">
      <dsp:nvSpPr>
        <dsp:cNvPr id="0" name=""/>
        <dsp:cNvSpPr/>
      </dsp:nvSpPr>
      <dsp:spPr>
        <a:xfrm>
          <a:off x="0" y="2477401"/>
          <a:ext cx="2314575" cy="146975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22B5CC-852F-431D-9D94-7F2430026404}">
      <dsp:nvSpPr>
        <dsp:cNvPr id="0" name=""/>
        <dsp:cNvSpPr/>
      </dsp:nvSpPr>
      <dsp:spPr>
        <a:xfrm>
          <a:off x="257174" y="2721717"/>
          <a:ext cx="2314575" cy="14697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000" kern="1200" smtClean="0"/>
            <a:t>串行</a:t>
          </a:r>
          <a:r>
            <a:rPr lang="en-US" sz="2000" kern="1200" smtClean="0"/>
            <a:t>GC</a:t>
          </a:r>
          <a:r>
            <a:rPr lang="zh-CN" sz="2000" kern="1200" smtClean="0"/>
            <a:t>（</a:t>
          </a:r>
          <a:r>
            <a:rPr lang="en-US" sz="2000" kern="1200" smtClean="0"/>
            <a:t>Serial GC</a:t>
          </a:r>
          <a:r>
            <a:rPr lang="zh-CN" sz="2000" kern="1200" smtClean="0"/>
            <a:t>）</a:t>
          </a:r>
          <a:endParaRPr lang="zh-CN" altLang="en-US" sz="2000" kern="1200"/>
        </a:p>
      </dsp:txBody>
      <dsp:txXfrm>
        <a:off x="257174" y="2721717"/>
        <a:ext cx="2314575" cy="1469755"/>
      </dsp:txXfrm>
    </dsp:sp>
    <dsp:sp modelId="{2ABADC93-8931-45CE-8F21-D9B2062C81DC}">
      <dsp:nvSpPr>
        <dsp:cNvPr id="0" name=""/>
        <dsp:cNvSpPr/>
      </dsp:nvSpPr>
      <dsp:spPr>
        <a:xfrm>
          <a:off x="2828924" y="2477401"/>
          <a:ext cx="2314575" cy="146975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DEC41B-D2D4-4378-8E20-E8D2F1369AFC}">
      <dsp:nvSpPr>
        <dsp:cNvPr id="0" name=""/>
        <dsp:cNvSpPr/>
      </dsp:nvSpPr>
      <dsp:spPr>
        <a:xfrm>
          <a:off x="3086099" y="2721717"/>
          <a:ext cx="2314575" cy="14697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000" kern="1200" smtClean="0"/>
            <a:t>并行</a:t>
          </a:r>
          <a:r>
            <a:rPr lang="en-US" sz="2000" kern="1200" smtClean="0"/>
            <a:t>GC</a:t>
          </a:r>
          <a:r>
            <a:rPr lang="zh-CN" sz="2000" kern="1200" smtClean="0"/>
            <a:t>（</a:t>
          </a:r>
          <a:r>
            <a:rPr lang="en-US" sz="2000" kern="1200" smtClean="0"/>
            <a:t>Compacting</a:t>
          </a:r>
          <a:r>
            <a:rPr lang="zh-CN" sz="2000" kern="1200" smtClean="0"/>
            <a:t>）</a:t>
          </a:r>
          <a:endParaRPr lang="zh-CN" altLang="en-US" sz="2000" kern="1200"/>
        </a:p>
      </dsp:txBody>
      <dsp:txXfrm>
        <a:off x="3086099" y="2721717"/>
        <a:ext cx="2314575" cy="1469755"/>
      </dsp:txXfrm>
    </dsp:sp>
    <dsp:sp modelId="{4FD8239B-B9F1-47DC-B669-A7B62843C14F}">
      <dsp:nvSpPr>
        <dsp:cNvPr id="0" name=""/>
        <dsp:cNvSpPr/>
      </dsp:nvSpPr>
      <dsp:spPr>
        <a:xfrm>
          <a:off x="5657850" y="2477401"/>
          <a:ext cx="2314575" cy="146975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AB5445-0F07-4190-B1C2-2185171DE28A}">
      <dsp:nvSpPr>
        <dsp:cNvPr id="0" name=""/>
        <dsp:cNvSpPr/>
      </dsp:nvSpPr>
      <dsp:spPr>
        <a:xfrm>
          <a:off x="5915024" y="2721717"/>
          <a:ext cx="2314575" cy="14697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000" kern="1200" smtClean="0"/>
            <a:t>并发</a:t>
          </a:r>
          <a:r>
            <a:rPr lang="en-US" sz="2000" kern="1200" smtClean="0"/>
            <a:t>GC</a:t>
          </a:r>
          <a:r>
            <a:rPr lang="zh-CN" sz="2000" kern="1200" smtClean="0"/>
            <a:t>（</a:t>
          </a:r>
          <a:r>
            <a:rPr lang="en-US" sz="2000" kern="1200" smtClean="0"/>
            <a:t>CMS</a:t>
          </a:r>
          <a:r>
            <a:rPr lang="zh-CN" sz="2000" kern="1200" smtClean="0"/>
            <a:t>：</a:t>
          </a:r>
          <a:r>
            <a:rPr lang="en-US" sz="2000" kern="1200" smtClean="0"/>
            <a:t>Concurrent Mark-Sweep GC</a:t>
          </a:r>
          <a:r>
            <a:rPr lang="zh-CN" sz="2000" kern="1200" smtClean="0"/>
            <a:t>）</a:t>
          </a:r>
          <a:endParaRPr lang="zh-CN" altLang="en-US" sz="2000" kern="1200"/>
        </a:p>
      </dsp:txBody>
      <dsp:txXfrm>
        <a:off x="5915024" y="2721717"/>
        <a:ext cx="2314575" cy="14697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1ECC0F-D017-4D68-B19D-E68580D27C70}" type="datetimeFigureOut">
              <a:rPr lang="zh-CN" altLang="en-US" smtClean="0"/>
              <a:pPr/>
              <a:t>2010-11-26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EEDC53-B620-4227-96D2-04685B52C45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EEDC53-B620-4227-96D2-04685B52C45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运行数据区分为五个部分：方法区，堆，栈，指令寄存器，本地方法栈。方法区和堆是所有线程共享的，每个线程都有自己独立的栈空间和指令计数器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EEDC53-B620-4227-96D2-04685B52C453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声明周期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EEDC53-B620-4227-96D2-04685B52C453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EEDC53-B620-4227-96D2-04685B52C453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EEDC53-B620-4227-96D2-04685B52C453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zh-CN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</a:t>
            </a:r>
            <a:r>
              <a:rPr lang="en-US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JVM</a:t>
            </a:r>
            <a:r>
              <a:rPr lang="zh-CN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规范定义了</a:t>
            </a:r>
            <a:r>
              <a:rPr lang="en-US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</a:t>
            </a:r>
            <a:r>
              <a:rPr lang="zh-CN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规范，但如何编译成</a:t>
            </a:r>
            <a:r>
              <a:rPr lang="en-US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</a:t>
            </a:r>
            <a:r>
              <a:rPr lang="zh-CN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，各厂商实现不同。</a:t>
            </a:r>
          </a:p>
          <a:p>
            <a:r>
              <a:rPr lang="en-US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US" altLang="zh-CN" sz="1200" kern="120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javac</a:t>
            </a:r>
            <a:endParaRPr lang="zh-CN" altLang="zh-CN" sz="1200" kern="120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EJC</a:t>
            </a:r>
            <a:r>
              <a:rPr lang="zh-CN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Eclipse Java Compiler</a:t>
            </a:r>
            <a:r>
              <a:rPr lang="zh-CN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</a:t>
            </a:r>
          </a:p>
          <a:p>
            <a:r>
              <a:rPr lang="en-US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US" altLang="zh-CN" sz="1200" kern="120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Jikes</a:t>
            </a:r>
            <a:endParaRPr lang="zh-CN" altLang="zh-CN" sz="1200" kern="120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EEDC53-B620-4227-96D2-04685B52C453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zh-CN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</a:t>
            </a:r>
            <a:r>
              <a:rPr lang="en-US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JVM</a:t>
            </a:r>
            <a:r>
              <a:rPr lang="zh-CN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规范定义了</a:t>
            </a:r>
            <a:r>
              <a:rPr lang="en-US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</a:t>
            </a:r>
            <a:r>
              <a:rPr lang="zh-CN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规范，但如何编译成</a:t>
            </a:r>
            <a:r>
              <a:rPr lang="en-US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</a:t>
            </a:r>
            <a:r>
              <a:rPr lang="zh-CN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，各厂商实现不同。</a:t>
            </a:r>
          </a:p>
          <a:p>
            <a:r>
              <a:rPr lang="en-US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US" altLang="zh-CN" sz="1200" kern="120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javac</a:t>
            </a:r>
            <a:endParaRPr lang="zh-CN" altLang="zh-CN" sz="1200" kern="120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EJC</a:t>
            </a:r>
            <a:r>
              <a:rPr lang="zh-CN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Eclipse Java Compiler</a:t>
            </a:r>
            <a:r>
              <a:rPr lang="zh-CN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</a:t>
            </a:r>
          </a:p>
          <a:p>
            <a:r>
              <a:rPr lang="en-US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US" altLang="zh-CN" sz="1200" kern="120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Jikes</a:t>
            </a:r>
            <a:endParaRPr lang="zh-CN" altLang="zh-CN" sz="1200" kern="120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EEDC53-B620-4227-96D2-04685B52C453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zh-CN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</a:t>
            </a:r>
            <a:r>
              <a:rPr lang="en-US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JVM</a:t>
            </a:r>
            <a:r>
              <a:rPr lang="zh-CN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规范定义了</a:t>
            </a:r>
            <a:r>
              <a:rPr lang="en-US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</a:t>
            </a:r>
            <a:r>
              <a:rPr lang="zh-CN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规范，但如何编译成</a:t>
            </a:r>
            <a:r>
              <a:rPr lang="en-US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</a:t>
            </a:r>
            <a:r>
              <a:rPr lang="zh-CN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，各厂商实现不同。</a:t>
            </a:r>
          </a:p>
          <a:p>
            <a:r>
              <a:rPr lang="en-US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US" altLang="zh-CN" sz="1200" kern="120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javac</a:t>
            </a:r>
            <a:endParaRPr lang="zh-CN" altLang="zh-CN" sz="1200" kern="120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EJC</a:t>
            </a:r>
            <a:r>
              <a:rPr lang="zh-CN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Eclipse Java Compiler</a:t>
            </a:r>
            <a:r>
              <a:rPr lang="zh-CN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</a:t>
            </a:r>
          </a:p>
          <a:p>
            <a:r>
              <a:rPr lang="en-US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US" altLang="zh-CN" sz="1200" kern="120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Jikes</a:t>
            </a:r>
            <a:endParaRPr lang="zh-CN" altLang="zh-CN" sz="1200" kern="120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EEDC53-B620-4227-96D2-04685B52C453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查看</a:t>
            </a:r>
            <a:r>
              <a:rPr lang="en-US" altLang="zh-CN" err="1" smtClean="0"/>
              <a:t>jdk</a:t>
            </a:r>
            <a:r>
              <a:rPr lang="zh-CN" altLang="en-US" smtClean="0"/>
              <a:t>安装目录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EEDC53-B620-4227-96D2-04685B52C453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查看</a:t>
            </a:r>
            <a:r>
              <a:rPr lang="en-US" altLang="zh-CN" err="1" smtClean="0"/>
              <a:t>jdk</a:t>
            </a:r>
            <a:r>
              <a:rPr lang="zh-CN" altLang="en-US" smtClean="0"/>
              <a:t>安装目录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EEDC53-B620-4227-96D2-04685B52C453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宏观认识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EEDC53-B620-4227-96D2-04685B52C453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2010-11-26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2010-11-26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2010-11-26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2010-11-26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2010-11-26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2010-11-26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2010-11-26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2010-11-26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2010-11-26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2010-11-26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2010-11-26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2010-11-26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zbbox@hot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kenwublog.com/docs/java6-jvm-options-chinese-edition.htm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4.bin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3501008"/>
            <a:ext cx="7772400" cy="1470025"/>
          </a:xfrm>
        </p:spPr>
        <p:txBody>
          <a:bodyPr/>
          <a:lstStyle/>
          <a:p>
            <a:r>
              <a:rPr lang="en-US" altLang="zh-CN" smtClean="0"/>
              <a:t>JVM</a:t>
            </a:r>
            <a:r>
              <a:rPr lang="zh-CN" altLang="en-US" smtClean="0"/>
              <a:t>及其调优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1640" y="5105400"/>
            <a:ext cx="6400800" cy="1752600"/>
          </a:xfrm>
        </p:spPr>
        <p:txBody>
          <a:bodyPr/>
          <a:lstStyle/>
          <a:p>
            <a:pPr algn="r"/>
            <a:r>
              <a:rPr lang="zh-CN" altLang="en-US" sz="2400" smtClean="0"/>
              <a:t>刘中兵  </a:t>
            </a:r>
            <a:r>
              <a:rPr lang="zh-CN" altLang="en-US" sz="1800" smtClean="0"/>
              <a:t>搜狐</a:t>
            </a:r>
            <a:r>
              <a:rPr lang="en-US" altLang="zh-CN" sz="1800" smtClean="0"/>
              <a:t>TPC</a:t>
            </a:r>
          </a:p>
          <a:p>
            <a:pPr algn="r"/>
            <a:r>
              <a:rPr lang="en-US" altLang="zh-CN" sz="1800" smtClean="0">
                <a:hlinkClick r:id="rId3"/>
              </a:rPr>
              <a:t>lzbbox@hotmail.com</a:t>
            </a:r>
            <a:endParaRPr lang="zh-CN" altLang="en-US" sz="180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 cstate="print"/>
          <a:srcRect b="6878"/>
          <a:stretch>
            <a:fillRect/>
          </a:stretch>
        </p:blipFill>
        <p:spPr bwMode="auto">
          <a:xfrm>
            <a:off x="0" y="0"/>
            <a:ext cx="9144000" cy="3356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HotSpot JVM</a:t>
            </a:r>
            <a:endParaRPr lang="zh-CN" altLang="en-US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矩形 6"/>
          <p:cNvSpPr/>
          <p:nvPr/>
        </p:nvSpPr>
        <p:spPr>
          <a:xfrm>
            <a:off x="4929685" y="1916832"/>
            <a:ext cx="12833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solidFill>
                  <a:srgbClr val="00B0F0"/>
                </a:solidFill>
              </a:rPr>
              <a:t>javac.exe</a:t>
            </a:r>
          </a:p>
          <a:p>
            <a:r>
              <a:rPr lang="en-US" altLang="zh-CN" smtClean="0">
                <a:solidFill>
                  <a:srgbClr val="00B0F0"/>
                </a:solidFill>
              </a:rPr>
              <a:t>java.exe</a:t>
            </a:r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87824" y="1916832"/>
            <a:ext cx="9103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solidFill>
                  <a:srgbClr val="00B0F0"/>
                </a:solidFill>
              </a:rPr>
              <a:t>client</a:t>
            </a:r>
          </a:p>
          <a:p>
            <a:r>
              <a:rPr lang="en-US" altLang="zh-CN" smtClean="0">
                <a:solidFill>
                  <a:srgbClr val="00B0F0"/>
                </a:solidFill>
              </a:rPr>
              <a:t>server</a:t>
            </a:r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131840" y="3140968"/>
            <a:ext cx="981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solidFill>
                  <a:srgbClr val="00B0F0"/>
                </a:solidFill>
              </a:rPr>
              <a:t>jvm.dll</a:t>
            </a:r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932040" y="3068960"/>
            <a:ext cx="1138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solidFill>
                  <a:srgbClr val="00B0F0"/>
                </a:solidFill>
              </a:rPr>
              <a:t>tools.jar</a:t>
            </a:r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75856" y="4005064"/>
            <a:ext cx="12979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solidFill>
                  <a:srgbClr val="00B0F0"/>
                </a:solidFill>
              </a:rPr>
              <a:t>Test.class</a:t>
            </a:r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23928" y="4509120"/>
            <a:ext cx="12170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solidFill>
                  <a:srgbClr val="00B0F0"/>
                </a:solidFill>
              </a:rPr>
              <a:t>0101010</a:t>
            </a:r>
          </a:p>
          <a:p>
            <a:r>
              <a:rPr lang="en-US" altLang="zh-CN" smtClean="0">
                <a:solidFill>
                  <a:srgbClr val="00B0F0"/>
                </a:solidFill>
              </a:rPr>
              <a:t>1001001</a:t>
            </a:r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13" name="下弧形箭头 12"/>
          <p:cNvSpPr/>
          <p:nvPr/>
        </p:nvSpPr>
        <p:spPr>
          <a:xfrm rot="5110596">
            <a:off x="2516432" y="2675475"/>
            <a:ext cx="792088" cy="360040"/>
          </a:xfrm>
          <a:prstGeom prst="curved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14" name="下弧形箭头 13"/>
          <p:cNvSpPr/>
          <p:nvPr/>
        </p:nvSpPr>
        <p:spPr>
          <a:xfrm rot="4221424">
            <a:off x="2678433" y="3610484"/>
            <a:ext cx="792088" cy="360040"/>
          </a:xfrm>
          <a:prstGeom prst="curved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15" name="下弧形箭头 14"/>
          <p:cNvSpPr/>
          <p:nvPr/>
        </p:nvSpPr>
        <p:spPr>
          <a:xfrm rot="3163700">
            <a:off x="3118893" y="4537257"/>
            <a:ext cx="792088" cy="360040"/>
          </a:xfrm>
          <a:prstGeom prst="curved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88024" y="407707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mtClean="0">
                <a:solidFill>
                  <a:srgbClr val="00B0F0"/>
                </a:solidFill>
              </a:rPr>
              <a:t>解释</a:t>
            </a:r>
            <a:endParaRPr lang="zh-CN" altLang="en-US">
              <a:solidFill>
                <a:srgbClr val="00B0F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JVM</a:t>
            </a:r>
            <a:r>
              <a:rPr lang="zh-CN" altLang="en-US" smtClean="0"/>
              <a:t>调优在哪些方面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内存管理</a:t>
            </a:r>
            <a:endParaRPr lang="en-US" altLang="zh-CN" smtClean="0"/>
          </a:p>
          <a:p>
            <a:pPr lvl="1"/>
            <a:r>
              <a:rPr lang="zh-CN" altLang="en-US" smtClean="0"/>
              <a:t>代大小配置：决定了</a:t>
            </a:r>
            <a:r>
              <a:rPr lang="en-US" altLang="zh-CN" smtClean="0"/>
              <a:t>YoungGC</a:t>
            </a:r>
            <a:r>
              <a:rPr lang="zh-CN" altLang="en-US" smtClean="0"/>
              <a:t>和</a:t>
            </a:r>
            <a:r>
              <a:rPr lang="en-US" altLang="zh-CN" smtClean="0"/>
              <a:t>FullGC</a:t>
            </a:r>
          </a:p>
          <a:p>
            <a:r>
              <a:rPr lang="en-US" altLang="zh-CN" smtClean="0"/>
              <a:t>GC</a:t>
            </a:r>
            <a:r>
              <a:rPr lang="zh-CN" altLang="en-US" smtClean="0"/>
              <a:t>策略</a:t>
            </a:r>
            <a:endParaRPr lang="en-US" altLang="zh-CN" smtClean="0"/>
          </a:p>
          <a:p>
            <a:pPr lvl="1"/>
            <a:r>
              <a:rPr lang="en-US" altLang="zh-CN" smtClean="0"/>
              <a:t>GC</a:t>
            </a:r>
            <a:r>
              <a:rPr lang="zh-CN" altLang="en-US" smtClean="0"/>
              <a:t>次数</a:t>
            </a:r>
            <a:endParaRPr lang="en-US" altLang="zh-CN" smtClean="0"/>
          </a:p>
          <a:p>
            <a:pPr lvl="1"/>
            <a:r>
              <a:rPr lang="en-US" altLang="zh-CN" smtClean="0"/>
              <a:t>GC</a:t>
            </a:r>
            <a:r>
              <a:rPr lang="zh-CN" altLang="en-US" smtClean="0"/>
              <a:t>时间</a:t>
            </a:r>
            <a:endParaRPr lang="en-US" altLang="zh-CN" smtClean="0"/>
          </a:p>
          <a:p>
            <a:pPr lvl="1"/>
            <a:r>
              <a:rPr lang="zh-CN" altLang="en-US" smtClean="0"/>
              <a:t>应用暂停时间</a:t>
            </a:r>
            <a:endParaRPr lang="en-US" altLang="zh-CN" smtClean="0"/>
          </a:p>
          <a:p>
            <a:r>
              <a:rPr lang="zh-CN" altLang="en-US" smtClean="0"/>
              <a:t>程序优化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代大小调优策略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fontScale="55000" lnSpcReduction="20000"/>
          </a:bodyPr>
          <a:lstStyle/>
          <a:p>
            <a:r>
              <a:rPr lang="zh-CN" altLang="en-US" sz="4400" smtClean="0"/>
              <a:t>关键参数</a:t>
            </a:r>
            <a:endParaRPr lang="en-US" altLang="zh-CN" sz="4400" smtClean="0"/>
          </a:p>
          <a:p>
            <a:pPr lvl="1"/>
            <a:r>
              <a:rPr lang="zh-CN" altLang="en-US" sz="3300" smtClean="0"/>
              <a:t>决定</a:t>
            </a:r>
            <a:r>
              <a:rPr lang="en-US" altLang="zh-CN" sz="3300" smtClean="0"/>
              <a:t>Heap</a:t>
            </a:r>
            <a:r>
              <a:rPr lang="zh-CN" altLang="en-US" sz="3300" smtClean="0"/>
              <a:t>大小：</a:t>
            </a:r>
            <a:r>
              <a:rPr lang="en-US" altLang="zh-CN" sz="3300" smtClean="0">
                <a:solidFill>
                  <a:srgbClr val="FF0000"/>
                </a:solidFill>
              </a:rPr>
              <a:t>-xms -xmx –xmn(-xms=-xmx)</a:t>
            </a:r>
          </a:p>
          <a:p>
            <a:pPr lvl="2"/>
            <a:r>
              <a:rPr lang="zh-CN" altLang="en-US" sz="3300" smtClean="0"/>
              <a:t>取决与操作系统位数和</a:t>
            </a:r>
            <a:r>
              <a:rPr lang="en-US" altLang="zh-CN" sz="3300" smtClean="0"/>
              <a:t>CPU</a:t>
            </a:r>
            <a:r>
              <a:rPr lang="zh-CN" altLang="en-US" sz="3300" smtClean="0"/>
              <a:t>能力</a:t>
            </a:r>
            <a:endParaRPr lang="en-US" altLang="zh-CN" sz="3300" smtClean="0"/>
          </a:p>
          <a:p>
            <a:pPr lvl="2"/>
            <a:r>
              <a:rPr lang="zh-CN" altLang="en-US" sz="3300" smtClean="0"/>
              <a:t>能大则大，不能浪费：</a:t>
            </a:r>
            <a:r>
              <a:rPr lang="zh-CN" altLang="en-US" sz="3300" smtClean="0">
                <a:solidFill>
                  <a:srgbClr val="FF0000"/>
                </a:solidFill>
              </a:rPr>
              <a:t>失效缓存</a:t>
            </a:r>
            <a:endParaRPr lang="en-US" altLang="zh-CN" sz="3300" smtClean="0">
              <a:solidFill>
                <a:srgbClr val="FF0000"/>
              </a:solidFill>
            </a:endParaRPr>
          </a:p>
          <a:p>
            <a:pPr lvl="1"/>
            <a:r>
              <a:rPr lang="en-US" altLang="zh-CN" sz="3300" smtClean="0"/>
              <a:t>Eden/From/To</a:t>
            </a:r>
            <a:r>
              <a:rPr lang="zh-CN" altLang="en-US" sz="3300" smtClean="0"/>
              <a:t>：决定</a:t>
            </a:r>
            <a:r>
              <a:rPr lang="en-US" altLang="zh-CN" sz="3300" smtClean="0"/>
              <a:t>YounGC</a:t>
            </a:r>
            <a:r>
              <a:rPr lang="zh-CN" altLang="en-US" sz="3300" smtClean="0"/>
              <a:t>：</a:t>
            </a:r>
            <a:r>
              <a:rPr lang="en-US" altLang="zh-CN" sz="3300" smtClean="0">
                <a:solidFill>
                  <a:srgbClr val="FF0000"/>
                </a:solidFill>
              </a:rPr>
              <a:t>-XX:SurvivorRatio</a:t>
            </a:r>
          </a:p>
          <a:p>
            <a:pPr lvl="1"/>
            <a:r>
              <a:rPr lang="zh-CN" altLang="en-US" sz="3300" smtClean="0"/>
              <a:t>新生代存活周期：决定</a:t>
            </a:r>
            <a:r>
              <a:rPr lang="en-US" altLang="zh-CN" sz="3300" smtClean="0"/>
              <a:t>FullGC</a:t>
            </a:r>
            <a:r>
              <a:rPr lang="zh-CN" altLang="en-US" sz="3300" smtClean="0"/>
              <a:t> ：</a:t>
            </a:r>
            <a:r>
              <a:rPr lang="en-US" altLang="zh-CN" sz="3300" smtClean="0">
                <a:solidFill>
                  <a:srgbClr val="FF0000"/>
                </a:solidFill>
              </a:rPr>
              <a:t>–XX:MaxTenuringThreshold</a:t>
            </a:r>
          </a:p>
          <a:p>
            <a:endParaRPr lang="en-US" altLang="zh-CN" smtClean="0"/>
          </a:p>
          <a:p>
            <a:r>
              <a:rPr lang="zh-CN" altLang="en-US" sz="4400" smtClean="0"/>
              <a:t>新生代</a:t>
            </a:r>
            <a:r>
              <a:rPr lang="en-US" altLang="zh-CN" sz="4400" smtClean="0"/>
              <a:t>/</a:t>
            </a:r>
            <a:r>
              <a:rPr lang="zh-CN" altLang="en-US" sz="4400" smtClean="0"/>
              <a:t>旧生代</a:t>
            </a:r>
            <a:endParaRPr lang="en-US" altLang="zh-CN" sz="4400" smtClean="0"/>
          </a:p>
          <a:p>
            <a:pPr lvl="1"/>
            <a:r>
              <a:rPr lang="zh-CN" altLang="en-US" sz="3300" smtClean="0"/>
              <a:t>避免新生代设置过小</a:t>
            </a:r>
            <a:endParaRPr lang="en-US" altLang="zh-CN" sz="3300" smtClean="0"/>
          </a:p>
          <a:p>
            <a:pPr lvl="2"/>
            <a:r>
              <a:rPr lang="zh-CN" altLang="en-US" sz="3300" smtClean="0"/>
              <a:t>频繁</a:t>
            </a:r>
            <a:r>
              <a:rPr lang="en-US" altLang="zh-CN" sz="3300" smtClean="0"/>
              <a:t>YoungGC</a:t>
            </a:r>
          </a:p>
          <a:p>
            <a:pPr lvl="2"/>
            <a:r>
              <a:rPr lang="zh-CN" altLang="en-US" sz="3300" smtClean="0"/>
              <a:t>大对象</a:t>
            </a:r>
            <a:r>
              <a:rPr lang="en-US" altLang="zh-CN" sz="3300" smtClean="0"/>
              <a:t>,From/To</a:t>
            </a:r>
            <a:r>
              <a:rPr lang="zh-CN" altLang="en-US" sz="3300" smtClean="0"/>
              <a:t>不足</a:t>
            </a:r>
            <a:r>
              <a:rPr lang="en-US" altLang="zh-CN" sz="3300" smtClean="0">
                <a:sym typeface="Wingdings" pitchFamily="2" charset="2"/>
              </a:rPr>
              <a:t>FullGC</a:t>
            </a:r>
            <a:endParaRPr lang="en-US" altLang="zh-CN" sz="3300" smtClean="0"/>
          </a:p>
          <a:p>
            <a:pPr lvl="1"/>
            <a:r>
              <a:rPr lang="zh-CN" altLang="en-US" sz="3300" smtClean="0"/>
              <a:t>避免新生代设置过大</a:t>
            </a:r>
            <a:endParaRPr lang="en-US" altLang="zh-CN" sz="3300" smtClean="0"/>
          </a:p>
          <a:p>
            <a:pPr lvl="2"/>
            <a:r>
              <a:rPr lang="zh-CN" altLang="en-US" sz="3300" smtClean="0"/>
              <a:t>旧生代变小，频繁</a:t>
            </a:r>
            <a:r>
              <a:rPr lang="en-US" altLang="zh-CN" sz="3300" smtClean="0"/>
              <a:t>FullGC</a:t>
            </a:r>
          </a:p>
          <a:p>
            <a:pPr lvl="2"/>
            <a:r>
              <a:rPr lang="zh-CN" altLang="en-US" sz="3300" smtClean="0"/>
              <a:t>新生代变大，</a:t>
            </a:r>
            <a:r>
              <a:rPr lang="en-US" altLang="zh-CN" sz="3300" smtClean="0"/>
              <a:t>YoungGC</a:t>
            </a:r>
            <a:r>
              <a:rPr lang="zh-CN" altLang="en-US" sz="3300" smtClean="0"/>
              <a:t>更耗时</a:t>
            </a:r>
            <a:endParaRPr lang="en-US" altLang="zh-CN" sz="3300" smtClean="0"/>
          </a:p>
          <a:p>
            <a:pPr lvl="1"/>
            <a:r>
              <a:rPr lang="zh-CN" altLang="en-US" sz="3300" smtClean="0"/>
              <a:t>建议</a:t>
            </a:r>
            <a:endParaRPr lang="en-US" altLang="zh-CN" sz="3300" smtClean="0"/>
          </a:p>
          <a:p>
            <a:pPr lvl="2"/>
            <a:r>
              <a:rPr lang="zh-CN" altLang="en-US" sz="3300" smtClean="0">
                <a:solidFill>
                  <a:srgbClr val="FF0000"/>
                </a:solidFill>
              </a:rPr>
              <a:t>新生代</a:t>
            </a:r>
            <a:r>
              <a:rPr lang="en-US" altLang="zh-CN" sz="3300" smtClean="0">
                <a:solidFill>
                  <a:srgbClr val="FF0000"/>
                </a:solidFill>
              </a:rPr>
              <a:t>:Heap=33%</a:t>
            </a:r>
            <a:r>
              <a:rPr lang="zh-CN" altLang="en-US" sz="3300" smtClean="0">
                <a:solidFill>
                  <a:srgbClr val="FF0000"/>
                </a:solidFill>
              </a:rPr>
              <a:t>，即</a:t>
            </a:r>
            <a:r>
              <a:rPr lang="en-US" altLang="zh-CN" sz="3300" smtClean="0">
                <a:solidFill>
                  <a:srgbClr val="FF0000"/>
                </a:solidFill>
              </a:rPr>
              <a:t>Young:Old=1:2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代大小调优策略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sz="3400" smtClean="0"/>
              <a:t>避免</a:t>
            </a:r>
            <a:r>
              <a:rPr lang="en-US" altLang="zh-CN" sz="3400" smtClean="0"/>
              <a:t>Eden</a:t>
            </a:r>
            <a:r>
              <a:rPr lang="zh-CN" altLang="en-US" sz="3400" smtClean="0"/>
              <a:t>过小或过大</a:t>
            </a:r>
            <a:endParaRPr lang="en-US" altLang="zh-CN" sz="3400" smtClean="0"/>
          </a:p>
          <a:p>
            <a:pPr lvl="1"/>
            <a:r>
              <a:rPr lang="zh-CN" altLang="en-US" sz="2600" smtClean="0"/>
              <a:t>避免</a:t>
            </a:r>
            <a:r>
              <a:rPr lang="en-US" altLang="zh-CN" sz="2600" smtClean="0"/>
              <a:t>Eden</a:t>
            </a:r>
            <a:r>
              <a:rPr lang="zh-CN" altLang="en-US" sz="2600" smtClean="0"/>
              <a:t>设置过小</a:t>
            </a:r>
            <a:endParaRPr lang="en-US" altLang="zh-CN" sz="2600" smtClean="0"/>
          </a:p>
          <a:p>
            <a:pPr lvl="2"/>
            <a:r>
              <a:rPr lang="zh-CN" altLang="en-US" sz="2600" smtClean="0"/>
              <a:t>频繁</a:t>
            </a:r>
            <a:r>
              <a:rPr lang="en-US" altLang="zh-CN" sz="2600" smtClean="0"/>
              <a:t>YoungGC</a:t>
            </a:r>
          </a:p>
          <a:p>
            <a:pPr lvl="1"/>
            <a:r>
              <a:rPr lang="zh-CN" altLang="en-US" sz="2600" smtClean="0"/>
              <a:t>避免</a:t>
            </a:r>
            <a:r>
              <a:rPr lang="en-US" altLang="zh-CN" sz="2600" smtClean="0"/>
              <a:t>Eden</a:t>
            </a:r>
            <a:r>
              <a:rPr lang="zh-CN" altLang="en-US" sz="2600" smtClean="0"/>
              <a:t>设置过大</a:t>
            </a:r>
            <a:endParaRPr lang="en-US" altLang="zh-CN" sz="2600" smtClean="0"/>
          </a:p>
          <a:p>
            <a:pPr lvl="2"/>
            <a:r>
              <a:rPr lang="en-US" altLang="zh-CN" sz="2600" smtClean="0"/>
              <a:t>From/To</a:t>
            </a:r>
            <a:r>
              <a:rPr lang="zh-CN" altLang="en-US" sz="2600" smtClean="0"/>
              <a:t>，频繁</a:t>
            </a:r>
            <a:r>
              <a:rPr lang="en-US" altLang="zh-CN" sz="2600" smtClean="0"/>
              <a:t>FullGC</a:t>
            </a:r>
          </a:p>
          <a:p>
            <a:pPr lvl="1"/>
            <a:r>
              <a:rPr lang="zh-CN" altLang="en-US" sz="2600" smtClean="0"/>
              <a:t>建议</a:t>
            </a:r>
            <a:endParaRPr lang="en-US" altLang="zh-CN" sz="2600" smtClean="0"/>
          </a:p>
          <a:p>
            <a:pPr lvl="2"/>
            <a:r>
              <a:rPr lang="en-US" altLang="zh-CN" sz="2600" smtClean="0">
                <a:solidFill>
                  <a:srgbClr val="FF0000"/>
                </a:solidFill>
              </a:rPr>
              <a:t>Eden:From:To=8:1:1</a:t>
            </a:r>
          </a:p>
          <a:p>
            <a:endParaRPr lang="en-US" altLang="zh-CN" smtClean="0"/>
          </a:p>
          <a:p>
            <a:r>
              <a:rPr lang="zh-CN" altLang="en-US" sz="3400" smtClean="0"/>
              <a:t>合理设置新生代存活周期</a:t>
            </a:r>
            <a:endParaRPr lang="en-US" altLang="zh-CN" sz="3400" smtClean="0"/>
          </a:p>
          <a:p>
            <a:pPr lvl="1"/>
            <a:r>
              <a:rPr lang="zh-CN" altLang="en-US" sz="2600" smtClean="0"/>
              <a:t>避免设置过小</a:t>
            </a:r>
          </a:p>
          <a:p>
            <a:pPr lvl="2"/>
            <a:r>
              <a:rPr lang="zh-CN" altLang="en-US" sz="2600" smtClean="0"/>
              <a:t>频繁</a:t>
            </a:r>
            <a:r>
              <a:rPr lang="en-US" altLang="zh-CN" sz="2600" smtClean="0"/>
              <a:t>FullGC</a:t>
            </a:r>
          </a:p>
          <a:p>
            <a:pPr lvl="1"/>
            <a:r>
              <a:rPr lang="zh-CN" altLang="en-US" sz="2600" smtClean="0"/>
              <a:t>避免设置过大</a:t>
            </a:r>
          </a:p>
          <a:p>
            <a:pPr lvl="2"/>
            <a:r>
              <a:rPr lang="en-US" altLang="zh-CN" sz="2600" smtClean="0"/>
              <a:t>From/To</a:t>
            </a:r>
            <a:r>
              <a:rPr lang="zh-CN" altLang="en-US" sz="2600" smtClean="0"/>
              <a:t>占满也会</a:t>
            </a:r>
            <a:r>
              <a:rPr lang="en-US" altLang="zh-CN" sz="2600" smtClean="0"/>
              <a:t>Full GC</a:t>
            </a:r>
          </a:p>
          <a:p>
            <a:pPr lvl="1"/>
            <a:r>
              <a:rPr lang="zh-CN" altLang="en-US" sz="2600" smtClean="0">
                <a:solidFill>
                  <a:srgbClr val="FF0000"/>
                </a:solidFill>
              </a:rPr>
              <a:t>默认值</a:t>
            </a:r>
            <a:r>
              <a:rPr lang="en-US" altLang="zh-CN" sz="2600" smtClean="0">
                <a:solidFill>
                  <a:srgbClr val="FF0000"/>
                </a:solidFill>
              </a:rPr>
              <a:t>15</a:t>
            </a:r>
            <a:endParaRPr lang="zh-CN" altLang="en-US" sz="260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GC</a:t>
            </a:r>
            <a:r>
              <a:rPr lang="zh-CN" altLang="en-US" smtClean="0"/>
              <a:t>调优策略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Full GC</a:t>
            </a:r>
            <a:r>
              <a:rPr lang="zh-CN" altLang="en-US" smtClean="0"/>
              <a:t>次数</a:t>
            </a:r>
            <a:endParaRPr lang="en-US" altLang="zh-CN" smtClean="0"/>
          </a:p>
          <a:p>
            <a:pPr lvl="1"/>
            <a:r>
              <a:rPr lang="en-US" altLang="zh-CN" smtClean="0"/>
              <a:t>Young GC: 5/s</a:t>
            </a:r>
          </a:p>
          <a:p>
            <a:pPr lvl="1"/>
            <a:r>
              <a:rPr lang="en-US" altLang="zh-CN" smtClean="0"/>
              <a:t>Full GC: 1/min</a:t>
            </a:r>
            <a:endParaRPr lang="zh-CN" altLang="en-US" smtClean="0"/>
          </a:p>
          <a:p>
            <a:r>
              <a:rPr lang="en-US" altLang="zh-CN" smtClean="0"/>
              <a:t>GC</a:t>
            </a:r>
            <a:r>
              <a:rPr lang="zh-CN" altLang="en-US" smtClean="0"/>
              <a:t>消耗时间</a:t>
            </a:r>
            <a:endParaRPr lang="en-US" altLang="zh-CN" smtClean="0"/>
          </a:p>
          <a:p>
            <a:pPr lvl="1"/>
            <a:r>
              <a:rPr lang="en-US" altLang="zh-CN" smtClean="0"/>
              <a:t>100ms?</a:t>
            </a:r>
            <a:endParaRPr lang="zh-CN" altLang="en-US" smtClean="0"/>
          </a:p>
          <a:p>
            <a:r>
              <a:rPr lang="en-US" altLang="zh-CN" smtClean="0"/>
              <a:t>GC</a:t>
            </a:r>
            <a:r>
              <a:rPr lang="zh-CN" altLang="en-US" smtClean="0"/>
              <a:t>应用暂停时间</a:t>
            </a:r>
            <a:endParaRPr lang="en-US" altLang="zh-CN" smtClean="0"/>
          </a:p>
          <a:p>
            <a:pPr lvl="1"/>
            <a:r>
              <a:rPr lang="en-US" altLang="zh-CN" smtClean="0"/>
              <a:t>100ms?</a:t>
            </a:r>
            <a:r>
              <a:rPr lang="en-US" altLang="zh-CN" smtClean="0">
                <a:solidFill>
                  <a:srgbClr val="FF0000"/>
                </a:solidFill>
              </a:rPr>
              <a:t>10s</a:t>
            </a:r>
            <a:r>
              <a:rPr lang="zh-CN" altLang="en-US" smtClean="0">
                <a:solidFill>
                  <a:srgbClr val="FF0000"/>
                </a:solidFill>
              </a:rPr>
              <a:t>以上完蛋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14745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6096" y="1700808"/>
            <a:ext cx="2433059" cy="364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 rot="20222412">
            <a:off x="2681492" y="2903415"/>
            <a:ext cx="4553832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4800" b="1" spc="5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经验值，有陷阱</a:t>
            </a:r>
            <a:endParaRPr lang="zh-CN" altLang="en-US" sz="4800" b="1" spc="5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7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770" decel="100000"/>
                                        <p:tgtEl>
                                          <p:spTgt spid="5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0" dur="77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" dur="77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2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建议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smtClean="0"/>
              <a:t>64</a:t>
            </a:r>
            <a:r>
              <a:rPr lang="zh-CN" altLang="en-US" smtClean="0"/>
              <a:t>位机</a:t>
            </a:r>
            <a:r>
              <a:rPr lang="en-US" altLang="zh-CN" smtClean="0"/>
              <a:t>,</a:t>
            </a:r>
            <a:r>
              <a:rPr lang="zh-CN" altLang="en-US" smtClean="0"/>
              <a:t>配置不同于</a:t>
            </a:r>
            <a:r>
              <a:rPr lang="en-US" altLang="zh-CN" smtClean="0"/>
              <a:t>32</a:t>
            </a:r>
            <a:r>
              <a:rPr lang="zh-CN" altLang="en-US" smtClean="0"/>
              <a:t>位</a:t>
            </a:r>
            <a:endParaRPr lang="en-US" altLang="zh-CN" smtClean="0"/>
          </a:p>
          <a:p>
            <a:r>
              <a:rPr lang="zh-CN" altLang="en-US" smtClean="0"/>
              <a:t>多核</a:t>
            </a:r>
            <a:endParaRPr lang="en-US" altLang="zh-CN" smtClean="0"/>
          </a:p>
          <a:p>
            <a:r>
              <a:rPr lang="zh-CN" altLang="en-US" smtClean="0"/>
              <a:t>内存能大些</a:t>
            </a:r>
            <a:endParaRPr lang="en-US" altLang="zh-CN" smtClean="0"/>
          </a:p>
          <a:p>
            <a:r>
              <a:rPr lang="en-US" altLang="zh-CN" smtClean="0"/>
              <a:t>XMX=XMS</a:t>
            </a:r>
            <a:r>
              <a:rPr lang="zh-CN" altLang="en-US" smtClean="0"/>
              <a:t>，</a:t>
            </a:r>
            <a:r>
              <a:rPr lang="en-US" altLang="zh-CN" smtClean="0"/>
              <a:t>MaxPermSize=MinPermSize</a:t>
            </a:r>
            <a:r>
              <a:rPr lang="zh-CN" altLang="en-US" smtClean="0"/>
              <a:t>，减轻伸缩堆大小</a:t>
            </a:r>
            <a:endParaRPr lang="en-US" altLang="zh-CN" smtClean="0"/>
          </a:p>
          <a:p>
            <a:r>
              <a:rPr lang="zh-CN" altLang="en-US" smtClean="0"/>
              <a:t>调试，如</a:t>
            </a:r>
            <a:r>
              <a:rPr lang="en-US" altLang="zh-CN" smtClean="0"/>
              <a:t>-XX:+PrintClassHistogram-XX:+PrintGCDetails- XX:+PrintGCTimeStamps-XX:+PrintHeapAtGC-Xloggc:log/gc.log</a:t>
            </a:r>
          </a:p>
          <a:p>
            <a:r>
              <a:rPr lang="zh-CN" altLang="en-US" smtClean="0"/>
              <a:t>若用了缓存，旧生代应该大一些，</a:t>
            </a:r>
            <a:r>
              <a:rPr lang="en-US" altLang="zh-CN" smtClean="0"/>
              <a:t>HashMap</a:t>
            </a:r>
            <a:r>
              <a:rPr lang="zh-CN" altLang="en-US" smtClean="0"/>
              <a:t>不应该无限制长，建议采用</a:t>
            </a:r>
            <a:r>
              <a:rPr lang="en-US" altLang="zh-CN" smtClean="0">
                <a:solidFill>
                  <a:srgbClr val="FF0000"/>
                </a:solidFill>
              </a:rPr>
              <a:t>LRU</a:t>
            </a:r>
            <a:r>
              <a:rPr lang="zh-CN" altLang="en-US" smtClean="0">
                <a:solidFill>
                  <a:srgbClr val="FF0000"/>
                </a:solidFill>
              </a:rPr>
              <a:t>算法的</a:t>
            </a:r>
            <a:r>
              <a:rPr lang="en-US" altLang="zh-CN" smtClean="0">
                <a:solidFill>
                  <a:srgbClr val="FF0000"/>
                </a:solidFill>
              </a:rPr>
              <a:t>Map</a:t>
            </a:r>
            <a:r>
              <a:rPr lang="zh-CN" altLang="en-US" smtClean="0"/>
              <a:t>做缓存，</a:t>
            </a:r>
            <a:r>
              <a:rPr lang="en-US" altLang="zh-CN" smtClean="0"/>
              <a:t>LRUMap</a:t>
            </a:r>
            <a:r>
              <a:rPr lang="zh-CN" altLang="en-US" smtClean="0"/>
              <a:t>的最大长度也要根据实际情况设定</a:t>
            </a:r>
            <a:endParaRPr lang="en-US" altLang="zh-CN" smtClean="0"/>
          </a:p>
          <a:p>
            <a:r>
              <a:rPr lang="zh-CN" altLang="en-US" smtClean="0"/>
              <a:t>永久代会逐渐变满，所以隔三差五重起</a:t>
            </a:r>
            <a:r>
              <a:rPr lang="en-US" altLang="zh-CN" smtClean="0"/>
              <a:t>java</a:t>
            </a:r>
            <a:r>
              <a:rPr lang="zh-CN" altLang="en-US" smtClean="0"/>
              <a:t>服务器是必要的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举例</a:t>
            </a:r>
            <a:r>
              <a:rPr lang="en-US" altLang="zh-CN" smtClean="0"/>
              <a:t>(</a:t>
            </a:r>
            <a:r>
              <a:rPr lang="zh-CN" altLang="en-US" smtClean="0"/>
              <a:t>日</a:t>
            </a:r>
            <a:r>
              <a:rPr lang="en-US" altLang="zh-CN" smtClean="0"/>
              <a:t>pv</a:t>
            </a:r>
            <a:r>
              <a:rPr lang="zh-CN" altLang="en-US" smtClean="0"/>
              <a:t>百万</a:t>
            </a:r>
            <a:r>
              <a:rPr lang="en-US" altLang="zh-CN" smtClean="0"/>
              <a:t>,1</a:t>
            </a:r>
            <a:r>
              <a:rPr lang="zh-CN" altLang="en-US" smtClean="0"/>
              <a:t>年无宕机</a:t>
            </a:r>
            <a:r>
              <a:rPr lang="en-US" altLang="zh-CN" smtClean="0"/>
              <a:t>)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/>
          </a:bodyPr>
          <a:lstStyle/>
          <a:p>
            <a:r>
              <a:rPr lang="en-US" altLang="zh-CN" sz="1600" smtClean="0"/>
              <a:t>$JAVA_ARGS.="-Dresin.home=$SERVER_ROOT</a:t>
            </a:r>
          </a:p>
          <a:p>
            <a:r>
              <a:rPr lang="en-US" altLang="zh-CN" sz="1600" smtClean="0">
                <a:solidFill>
                  <a:srgbClr val="FF0000"/>
                </a:solidFill>
              </a:rPr>
              <a:t>-server-Xms6000M-Xmx6000M-Xmn500M</a:t>
            </a:r>
          </a:p>
          <a:p>
            <a:r>
              <a:rPr lang="en-US" altLang="zh-CN" sz="1600" smtClean="0">
                <a:solidFill>
                  <a:srgbClr val="FF0000"/>
                </a:solidFill>
              </a:rPr>
              <a:t>-XX:PermSize=500M-XX:MaxPermSize=500M </a:t>
            </a:r>
          </a:p>
          <a:p>
            <a:r>
              <a:rPr lang="en-US" altLang="zh-CN" sz="1600" smtClean="0"/>
              <a:t>-</a:t>
            </a:r>
            <a:r>
              <a:rPr lang="en-US" altLang="zh-CN" sz="1600" smtClean="0">
                <a:solidFill>
                  <a:srgbClr val="FF0000"/>
                </a:solidFill>
              </a:rPr>
              <a:t>XX:SurvivorRatio=65536 -XX:MaxTenuringThreshold=0 //</a:t>
            </a:r>
            <a:r>
              <a:rPr lang="zh-CN" altLang="en-US" sz="1600" smtClean="0">
                <a:solidFill>
                  <a:srgbClr val="FF0000"/>
                </a:solidFill>
              </a:rPr>
              <a:t>去掉了救助空间</a:t>
            </a:r>
          </a:p>
          <a:p>
            <a:r>
              <a:rPr lang="en-US" altLang="zh-CN" sz="1600" smtClean="0">
                <a:solidFill>
                  <a:srgbClr val="FF0000"/>
                </a:solidFill>
              </a:rPr>
              <a:t>-Xnoclassgc </a:t>
            </a:r>
            <a:r>
              <a:rPr lang="en-US" altLang="zh-CN" sz="1600" smtClean="0"/>
              <a:t>//</a:t>
            </a:r>
            <a:r>
              <a:rPr lang="zh-CN" altLang="en-US" sz="1600" smtClean="0"/>
              <a:t>禁用类垃圾回收，性能会高一点，如果动态类少</a:t>
            </a:r>
          </a:p>
          <a:p>
            <a:r>
              <a:rPr lang="en-US" altLang="zh-CN" sz="1600" smtClean="0">
                <a:solidFill>
                  <a:srgbClr val="FF0000"/>
                </a:solidFill>
              </a:rPr>
              <a:t>-XX:+DisableExplicitGC </a:t>
            </a:r>
            <a:r>
              <a:rPr lang="en-US" altLang="zh-CN" sz="1600" smtClean="0"/>
              <a:t>//</a:t>
            </a:r>
            <a:r>
              <a:rPr lang="zh-CN" altLang="en-US" sz="1600" smtClean="0"/>
              <a:t>禁止</a:t>
            </a:r>
            <a:r>
              <a:rPr lang="en-US" altLang="zh-CN" sz="1600" smtClean="0"/>
              <a:t>System.gc()</a:t>
            </a:r>
            <a:r>
              <a:rPr lang="zh-CN" altLang="en-US" sz="1600" smtClean="0"/>
              <a:t>，免得程序员误调用</a:t>
            </a:r>
            <a:r>
              <a:rPr lang="en-US" altLang="zh-CN" sz="1600" smtClean="0"/>
              <a:t>gc</a:t>
            </a:r>
            <a:r>
              <a:rPr lang="zh-CN" altLang="en-US" sz="1600" smtClean="0"/>
              <a:t>方法影响性能</a:t>
            </a:r>
          </a:p>
          <a:p>
            <a:r>
              <a:rPr lang="en-US" altLang="zh-CN" sz="1600" smtClean="0">
                <a:solidFill>
                  <a:srgbClr val="FF0000"/>
                </a:solidFill>
              </a:rPr>
              <a:t>-XX:+UseParNewGC </a:t>
            </a:r>
            <a:r>
              <a:rPr lang="en-US" altLang="zh-CN" sz="1600" smtClean="0"/>
              <a:t>//</a:t>
            </a:r>
            <a:r>
              <a:rPr lang="zh-CN" altLang="en-US" sz="1600" smtClean="0"/>
              <a:t>对年轻代采用多线程并行回收，这样收得快</a:t>
            </a:r>
            <a:endParaRPr lang="en-US" altLang="zh-CN" sz="1600" smtClean="0"/>
          </a:p>
          <a:p>
            <a:r>
              <a:rPr lang="en-US" altLang="zh-CN" sz="1600" smtClean="0"/>
              <a:t> -XX:+UseConcMarkSweepGC //</a:t>
            </a:r>
            <a:r>
              <a:rPr lang="zh-CN" altLang="en-US" sz="1600" smtClean="0"/>
              <a:t>使用</a:t>
            </a:r>
            <a:r>
              <a:rPr lang="en-US" altLang="zh-CN" sz="1600" smtClean="0"/>
              <a:t>CMS</a:t>
            </a:r>
            <a:endParaRPr lang="zh-CN" altLang="en-US" sz="1600" smtClean="0"/>
          </a:p>
          <a:p>
            <a:r>
              <a:rPr lang="en-US" altLang="zh-CN" sz="1600" smtClean="0"/>
              <a:t>-XX:+UseCMSCompactAtFullCollection</a:t>
            </a:r>
          </a:p>
          <a:p>
            <a:r>
              <a:rPr lang="en-US" altLang="zh-CN" sz="1600" smtClean="0"/>
              <a:t>-XX:CMSFullGCsBeforeCompaction=0 </a:t>
            </a:r>
          </a:p>
          <a:p>
            <a:r>
              <a:rPr lang="en-US" altLang="zh-CN" sz="1600" smtClean="0"/>
              <a:t>-XX:+CMSClassUnloadingEnabled</a:t>
            </a:r>
          </a:p>
          <a:p>
            <a:r>
              <a:rPr lang="en-US" altLang="zh-CN" sz="1600" smtClean="0"/>
              <a:t>-XX:-CMSParallelRemarkEnabled</a:t>
            </a:r>
          </a:p>
          <a:p>
            <a:r>
              <a:rPr lang="en-US" altLang="zh-CN" sz="1600" smtClean="0">
                <a:solidFill>
                  <a:srgbClr val="FF0000"/>
                </a:solidFill>
              </a:rPr>
              <a:t>-XX:CMSInitiatingOccupancyFraction=90 </a:t>
            </a:r>
            <a:r>
              <a:rPr lang="en-US" altLang="zh-CN" sz="1600" smtClean="0"/>
              <a:t>//</a:t>
            </a:r>
            <a:r>
              <a:rPr lang="zh-CN" altLang="en-US" sz="1600" smtClean="0"/>
              <a:t>旧生代</a:t>
            </a:r>
            <a:r>
              <a:rPr lang="en-US" altLang="zh-CN" sz="1600" smtClean="0"/>
              <a:t>90%</a:t>
            </a:r>
            <a:r>
              <a:rPr lang="zh-CN" altLang="en-US" sz="1600" smtClean="0"/>
              <a:t>时执行</a:t>
            </a:r>
            <a:r>
              <a:rPr lang="en-US" altLang="zh-CN" sz="1600" smtClean="0"/>
              <a:t>CMS</a:t>
            </a:r>
          </a:p>
          <a:p>
            <a:r>
              <a:rPr lang="en-US" altLang="zh-CN" sz="1600" smtClean="0">
                <a:solidFill>
                  <a:srgbClr val="FF0000"/>
                </a:solidFill>
              </a:rPr>
              <a:t>-XX:SoftRefLRUPolicyMSPerMB=0 </a:t>
            </a:r>
            <a:r>
              <a:rPr lang="en-US" altLang="zh-CN" sz="1600" smtClean="0"/>
              <a:t>-XX:+PrintClassHistogram</a:t>
            </a:r>
          </a:p>
          <a:p>
            <a:r>
              <a:rPr lang="en-US" altLang="zh-CN" sz="1600" smtClean="0">
                <a:solidFill>
                  <a:srgbClr val="FF0000"/>
                </a:solidFill>
              </a:rPr>
              <a:t>-XX:+PrintGCDetails-XX:+PrintGCTimeStamps-XX:+PrintHeapAtGC</a:t>
            </a:r>
          </a:p>
          <a:p>
            <a:r>
              <a:rPr lang="en-US" altLang="zh-CN" sz="1600" smtClean="0">
                <a:solidFill>
                  <a:srgbClr val="FF0000"/>
                </a:solidFill>
              </a:rPr>
              <a:t>-Xloggc:log/gc.log"</a:t>
            </a:r>
            <a:endParaRPr lang="zh-CN" altLang="en-US" sz="160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程序优化策略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mtClean="0"/>
              <a:t>线程粒度：不要太大也不要太小，</a:t>
            </a:r>
            <a:r>
              <a:rPr lang="en-US" altLang="zh-CN" smtClean="0"/>
              <a:t>1~3/</a:t>
            </a:r>
            <a:r>
              <a:rPr lang="zh-CN" altLang="en-US" smtClean="0"/>
              <a:t>核</a:t>
            </a:r>
            <a:endParaRPr lang="en-US" altLang="zh-CN" smtClean="0"/>
          </a:p>
          <a:p>
            <a:r>
              <a:rPr lang="zh-CN" altLang="en-US" smtClean="0"/>
              <a:t>文件</a:t>
            </a:r>
            <a:endParaRPr lang="en-US" altLang="zh-CN" smtClean="0"/>
          </a:p>
          <a:p>
            <a:pPr lvl="1"/>
            <a:r>
              <a:rPr lang="zh-CN" altLang="en-US" smtClean="0"/>
              <a:t>异步写</a:t>
            </a:r>
            <a:endParaRPr lang="en-US" altLang="zh-CN" smtClean="0"/>
          </a:p>
          <a:p>
            <a:pPr lvl="1"/>
            <a:r>
              <a:rPr lang="zh-CN" altLang="en-US" smtClean="0"/>
              <a:t>批量读</a:t>
            </a:r>
            <a:endParaRPr lang="en-US" altLang="zh-CN" smtClean="0"/>
          </a:p>
          <a:p>
            <a:pPr lvl="1"/>
            <a:r>
              <a:rPr lang="zh-CN" altLang="en-US" smtClean="0"/>
              <a:t>限流</a:t>
            </a:r>
            <a:endParaRPr lang="en-US" altLang="zh-CN" smtClean="0"/>
          </a:p>
          <a:p>
            <a:pPr lvl="1"/>
            <a:r>
              <a:rPr lang="zh-CN" altLang="en-US" smtClean="0"/>
              <a:t>限制文件大小</a:t>
            </a:r>
            <a:endParaRPr lang="en-US" altLang="zh-CN" smtClean="0"/>
          </a:p>
          <a:p>
            <a:r>
              <a:rPr lang="zh-CN" altLang="en-US" smtClean="0"/>
              <a:t>网络</a:t>
            </a:r>
            <a:r>
              <a:rPr lang="en-US" altLang="zh-CN" smtClean="0"/>
              <a:t>IO</a:t>
            </a:r>
          </a:p>
          <a:p>
            <a:pPr lvl="1"/>
            <a:r>
              <a:rPr lang="zh-CN" altLang="en-US" smtClean="0"/>
              <a:t>释放不必要引用</a:t>
            </a:r>
            <a:endParaRPr lang="en-US" altLang="zh-CN" smtClean="0"/>
          </a:p>
          <a:p>
            <a:pPr lvl="1"/>
            <a:r>
              <a:rPr lang="zh-CN" altLang="en-US" smtClean="0"/>
              <a:t>使用对象缓冲池</a:t>
            </a:r>
            <a:endParaRPr lang="en-US" altLang="zh-CN" smtClean="0"/>
          </a:p>
          <a:p>
            <a:pPr lvl="1"/>
            <a:r>
              <a:rPr lang="zh-CN" altLang="en-US" smtClean="0"/>
              <a:t>缓存失效算法：</a:t>
            </a:r>
            <a:r>
              <a:rPr lang="en-US" altLang="zh-CN" smtClean="0">
                <a:solidFill>
                  <a:srgbClr val="FF0000"/>
                </a:solidFill>
              </a:rPr>
              <a:t>LRU</a:t>
            </a:r>
            <a:r>
              <a:rPr lang="zh-CN" altLang="en-US" smtClean="0">
                <a:solidFill>
                  <a:srgbClr val="FF0000"/>
                </a:solidFill>
              </a:rPr>
              <a:t>、</a:t>
            </a:r>
            <a:r>
              <a:rPr lang="en-US" altLang="zh-CN" smtClean="0">
                <a:solidFill>
                  <a:srgbClr val="FF0000"/>
                </a:solidFill>
              </a:rPr>
              <a:t>FIFO</a:t>
            </a:r>
          </a:p>
          <a:p>
            <a:pPr lvl="1"/>
            <a:r>
              <a:rPr lang="zh-CN" altLang="en-US" smtClean="0"/>
              <a:t>使用</a:t>
            </a:r>
            <a:r>
              <a:rPr lang="en-US" altLang="zh-CN" smtClean="0"/>
              <a:t>SoftReference (</a:t>
            </a:r>
            <a:r>
              <a:rPr lang="zh-CN" altLang="en-US" smtClean="0"/>
              <a:t>内存不够回收</a:t>
            </a:r>
            <a:r>
              <a:rPr lang="en-US" altLang="zh-CN" smtClean="0"/>
              <a:t>) WeakReference(FullGC</a:t>
            </a:r>
            <a:r>
              <a:rPr lang="zh-CN" altLang="en-US" smtClean="0"/>
              <a:t>回收</a:t>
            </a:r>
            <a:r>
              <a:rPr lang="en-US" altLang="zh-CN" smtClean="0"/>
              <a:t>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程序优化策略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fontScale="62500" lnSpcReduction="20000"/>
          </a:bodyPr>
          <a:lstStyle/>
          <a:p>
            <a:r>
              <a:rPr lang="zh-CN" altLang="en-US" smtClean="0"/>
              <a:t>线程锁竞争激烈</a:t>
            </a:r>
            <a:endParaRPr lang="en-US" altLang="zh-CN" smtClean="0"/>
          </a:p>
          <a:p>
            <a:pPr lvl="1"/>
            <a:r>
              <a:rPr lang="zh-CN" altLang="en-US" smtClean="0"/>
              <a:t>使用并发包</a:t>
            </a:r>
            <a:endParaRPr lang="en-US" altLang="zh-CN" smtClean="0"/>
          </a:p>
          <a:p>
            <a:pPr lvl="1"/>
            <a:r>
              <a:rPr lang="zh-CN" altLang="en-US" smtClean="0"/>
              <a:t>使用非阻塞队列</a:t>
            </a:r>
            <a:endParaRPr lang="en-US" altLang="zh-CN" smtClean="0"/>
          </a:p>
          <a:p>
            <a:pPr lvl="1"/>
            <a:r>
              <a:rPr lang="zh-CN" altLang="en-US" smtClean="0"/>
              <a:t>使用异步</a:t>
            </a:r>
            <a:endParaRPr lang="en-US" altLang="zh-CN" smtClean="0"/>
          </a:p>
          <a:p>
            <a:pPr lvl="1"/>
            <a:r>
              <a:rPr lang="zh-CN" altLang="en-US" smtClean="0"/>
              <a:t>锁：尽可能少用锁，拆分锁，去除读写互斥锁</a:t>
            </a:r>
            <a:endParaRPr lang="en-US" altLang="zh-CN" smtClean="0"/>
          </a:p>
          <a:p>
            <a:r>
              <a:rPr lang="zh-CN" altLang="en-US" smtClean="0"/>
              <a:t>充分利用</a:t>
            </a:r>
            <a:r>
              <a:rPr lang="en-US" altLang="zh-CN" smtClean="0"/>
              <a:t>CPU</a:t>
            </a:r>
          </a:p>
          <a:p>
            <a:pPr lvl="1"/>
            <a:r>
              <a:rPr lang="en-US" altLang="zh-CN" smtClean="0"/>
              <a:t>Amdhl</a:t>
            </a:r>
            <a:r>
              <a:rPr lang="zh-CN" altLang="en-US" smtClean="0"/>
              <a:t>性能定律：</a:t>
            </a:r>
            <a:r>
              <a:rPr lang="en-US" altLang="zh-CN" smtClean="0"/>
              <a:t>s1/(F+(1-F)/N)</a:t>
            </a:r>
            <a:r>
              <a:rPr lang="zh-CN" altLang="en-US" smtClean="0"/>
              <a:t> ，</a:t>
            </a:r>
            <a:r>
              <a:rPr lang="en-US" altLang="zh-CN" smtClean="0"/>
              <a:t>F</a:t>
            </a:r>
            <a:r>
              <a:rPr lang="zh-CN" altLang="en-US" smtClean="0"/>
              <a:t>串行比例，</a:t>
            </a:r>
            <a:r>
              <a:rPr lang="en-US" altLang="zh-CN" smtClean="0"/>
              <a:t>N</a:t>
            </a:r>
            <a:r>
              <a:rPr lang="zh-CN" altLang="en-US" smtClean="0"/>
              <a:t>核数</a:t>
            </a:r>
            <a:endParaRPr lang="en-US" altLang="zh-CN" smtClean="0"/>
          </a:p>
          <a:p>
            <a:pPr lvl="1"/>
            <a:r>
              <a:rPr lang="zh-CN" altLang="en-US" smtClean="0"/>
              <a:t>如</a:t>
            </a:r>
            <a:r>
              <a:rPr lang="en-US" altLang="zh-CN" smtClean="0"/>
              <a:t>F=50%</a:t>
            </a:r>
          </a:p>
          <a:p>
            <a:pPr lvl="2"/>
            <a:r>
              <a:rPr lang="en-US" altLang="zh-CN" smtClean="0"/>
              <a:t>N=1</a:t>
            </a:r>
            <a:r>
              <a:rPr lang="zh-CN" altLang="en-US" smtClean="0"/>
              <a:t>时</a:t>
            </a:r>
            <a:r>
              <a:rPr lang="en-US" altLang="zh-CN" smtClean="0"/>
              <a:t>1</a:t>
            </a:r>
          </a:p>
          <a:p>
            <a:pPr lvl="2"/>
            <a:r>
              <a:rPr lang="en-US" altLang="zh-CN" smtClean="0"/>
              <a:t>N=2</a:t>
            </a:r>
            <a:r>
              <a:rPr lang="zh-CN" altLang="en-US" smtClean="0"/>
              <a:t>时</a:t>
            </a:r>
            <a:r>
              <a:rPr lang="en-US" altLang="zh-CN" smtClean="0"/>
              <a:t>1.33</a:t>
            </a:r>
          </a:p>
          <a:p>
            <a:pPr lvl="2"/>
            <a:r>
              <a:rPr lang="en-US" altLang="zh-CN" smtClean="0"/>
              <a:t>N=8</a:t>
            </a:r>
            <a:r>
              <a:rPr lang="zh-CN" altLang="en-US" smtClean="0"/>
              <a:t>时</a:t>
            </a:r>
            <a:r>
              <a:rPr lang="en-US" altLang="zh-CN" smtClean="0"/>
              <a:t>2</a:t>
            </a:r>
          </a:p>
          <a:p>
            <a:pPr lvl="2"/>
            <a:r>
              <a:rPr lang="zh-CN" altLang="en-US" smtClean="0">
                <a:solidFill>
                  <a:srgbClr val="FF0000"/>
                </a:solidFill>
              </a:rPr>
              <a:t>最多</a:t>
            </a:r>
            <a:r>
              <a:rPr lang="en-US" altLang="zh-CN" smtClean="0">
                <a:solidFill>
                  <a:srgbClr val="FF0000"/>
                </a:solidFill>
              </a:rPr>
              <a:t>2</a:t>
            </a:r>
            <a:r>
              <a:rPr lang="zh-CN" altLang="en-US" smtClean="0">
                <a:solidFill>
                  <a:srgbClr val="FF0000"/>
                </a:solidFill>
              </a:rPr>
              <a:t>倍</a:t>
            </a:r>
            <a:endParaRPr lang="en-US" altLang="zh-CN" smtClean="0">
              <a:solidFill>
                <a:srgbClr val="FF0000"/>
              </a:solidFill>
            </a:endParaRPr>
          </a:p>
          <a:p>
            <a:r>
              <a:rPr lang="zh-CN" altLang="en-US" smtClean="0"/>
              <a:t>充分利用内存</a:t>
            </a:r>
            <a:endParaRPr lang="en-US" altLang="zh-CN" smtClean="0"/>
          </a:p>
          <a:p>
            <a:pPr lvl="1"/>
            <a:r>
              <a:rPr lang="zh-CN" altLang="en-US" smtClean="0"/>
              <a:t>数据缓存</a:t>
            </a:r>
            <a:endParaRPr lang="en-US" altLang="zh-CN" smtClean="0"/>
          </a:p>
          <a:p>
            <a:pPr lvl="1"/>
            <a:r>
              <a:rPr lang="zh-CN" altLang="en-US" smtClean="0"/>
              <a:t>耗时资源缓存（数据库连接池、网络连接池）</a:t>
            </a:r>
          </a:p>
          <a:p>
            <a:pPr lvl="1"/>
            <a:r>
              <a:rPr lang="zh-CN" altLang="en-US" smtClean="0"/>
              <a:t>页面片段缓存</a:t>
            </a:r>
          </a:p>
          <a:p>
            <a:pPr lvl="1"/>
            <a:r>
              <a:rPr lang="zh-CN" altLang="en-US" smtClean="0"/>
              <a:t>静态页面缓存</a:t>
            </a:r>
          </a:p>
          <a:p>
            <a:pPr lvl="1"/>
            <a:r>
              <a:rPr lang="zh-CN" altLang="en-US" smtClean="0"/>
              <a:t>计算缓存容量</a:t>
            </a:r>
            <a:endParaRPr lang="en-US" altLang="zh-CN" smtClean="0"/>
          </a:p>
          <a:p>
            <a:pPr lvl="1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7" name="Picture 1"/>
          <p:cNvPicPr>
            <a:picLocks noChangeAspect="1" noChangeArrowheads="1"/>
          </p:cNvPicPr>
          <p:nvPr/>
        </p:nvPicPr>
        <p:blipFill>
          <a:blip r:embed="rId2" cstate="print"/>
          <a:srcRect r="11068"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展望未来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11560" y="1556792"/>
            <a:ext cx="3970784" cy="4525963"/>
          </a:xfrm>
        </p:spPr>
        <p:txBody>
          <a:bodyPr/>
          <a:lstStyle/>
          <a:p>
            <a:r>
              <a:rPr lang="en-US" altLang="zh-CN" smtClean="0"/>
              <a:t>JDK7,JDK8</a:t>
            </a:r>
          </a:p>
          <a:p>
            <a:r>
              <a:rPr lang="en-US" altLang="zh-CN" err="1" smtClean="0"/>
              <a:t>HotSpot+JRockit</a:t>
            </a:r>
            <a:endParaRPr lang="en-US" altLang="zh-CN" smtClean="0"/>
          </a:p>
          <a:p>
            <a:r>
              <a:rPr lang="zh-CN" altLang="en-US" smtClean="0"/>
              <a:t>取消</a:t>
            </a:r>
            <a:r>
              <a:rPr lang="en-US" altLang="zh-CN" smtClean="0"/>
              <a:t>Perm Gen</a:t>
            </a:r>
          </a:p>
          <a:p>
            <a:r>
              <a:rPr lang="zh-CN" altLang="en-US" smtClean="0"/>
              <a:t>取消</a:t>
            </a:r>
            <a:r>
              <a:rPr lang="en-US" altLang="zh-CN" smtClean="0"/>
              <a:t>GC</a:t>
            </a:r>
            <a:endParaRPr lang="zh-CN" altLang="en-US" smtClean="0"/>
          </a:p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JVM</a:t>
            </a:r>
            <a:r>
              <a:rPr lang="zh-CN" altLang="en-US" smtClean="0"/>
              <a:t>标准结构</a:t>
            </a:r>
            <a:endParaRPr lang="zh-CN" altLang="en-US"/>
          </a:p>
        </p:txBody>
      </p:sp>
      <p:pic>
        <p:nvPicPr>
          <p:cNvPr id="4101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19337" y="2058194"/>
            <a:ext cx="4505325" cy="360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运行时内存</a:t>
            </a:r>
            <a:endParaRPr lang="zh-CN" alt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1306577"/>
            <a:ext cx="4680520" cy="5434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JVM</a:t>
            </a:r>
            <a:r>
              <a:rPr lang="zh-CN" altLang="en-US" smtClean="0"/>
              <a:t>从生到死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2824196">
            <a:off x="707083" y="4151935"/>
            <a:ext cx="115212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mtClean="0"/>
              <a:t>Startup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t="17933" r="79006" b="19300"/>
          <a:stretch>
            <a:fillRect/>
          </a:stretch>
        </p:blipFill>
        <p:spPr bwMode="auto">
          <a:xfrm>
            <a:off x="611560" y="1772816"/>
            <a:ext cx="1008112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l="20994" t="17933" r="64011" b="19300"/>
          <a:stretch>
            <a:fillRect/>
          </a:stretch>
        </p:blipFill>
        <p:spPr bwMode="auto">
          <a:xfrm>
            <a:off x="1691680" y="1772816"/>
            <a:ext cx="720080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 l="76477" t="17933" b="19300"/>
          <a:stretch>
            <a:fillRect/>
          </a:stretch>
        </p:blipFill>
        <p:spPr bwMode="auto">
          <a:xfrm>
            <a:off x="4499992" y="1772816"/>
            <a:ext cx="1129564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 l="37489" t="17933" r="43017" b="19300"/>
          <a:stretch>
            <a:fillRect/>
          </a:stretch>
        </p:blipFill>
        <p:spPr bwMode="auto">
          <a:xfrm>
            <a:off x="2555776" y="1772816"/>
            <a:ext cx="936104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 l="58482" t="17933" r="23523" b="19300"/>
          <a:stretch>
            <a:fillRect/>
          </a:stretch>
        </p:blipFill>
        <p:spPr bwMode="auto">
          <a:xfrm>
            <a:off x="3563888" y="1772816"/>
            <a:ext cx="864096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矩形 10"/>
          <p:cNvSpPr/>
          <p:nvPr/>
        </p:nvSpPr>
        <p:spPr>
          <a:xfrm rot="2896096">
            <a:off x="1732964" y="4103459"/>
            <a:ext cx="100811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mtClean="0"/>
              <a:t>Load </a:t>
            </a:r>
          </a:p>
        </p:txBody>
      </p:sp>
      <p:sp>
        <p:nvSpPr>
          <p:cNvPr id="12" name="矩形 11"/>
          <p:cNvSpPr/>
          <p:nvPr/>
        </p:nvSpPr>
        <p:spPr>
          <a:xfrm rot="2863630">
            <a:off x="2722965" y="3987631"/>
            <a:ext cx="701824" cy="3731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mtClean="0"/>
              <a:t>Link</a:t>
            </a:r>
          </a:p>
        </p:txBody>
      </p:sp>
      <p:sp>
        <p:nvSpPr>
          <p:cNvPr id="13" name="矩形 12"/>
          <p:cNvSpPr/>
          <p:nvPr/>
        </p:nvSpPr>
        <p:spPr>
          <a:xfrm rot="2702447">
            <a:off x="3501786" y="4373453"/>
            <a:ext cx="180493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mtClean="0"/>
              <a:t>Initialization</a:t>
            </a:r>
          </a:p>
        </p:txBody>
      </p:sp>
      <p:sp>
        <p:nvSpPr>
          <p:cNvPr id="14" name="矩形 13"/>
          <p:cNvSpPr/>
          <p:nvPr/>
        </p:nvSpPr>
        <p:spPr>
          <a:xfrm rot="2651310">
            <a:off x="4671547" y="4163413"/>
            <a:ext cx="122413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mtClean="0"/>
              <a:t>Instance</a:t>
            </a:r>
          </a:p>
        </p:txBody>
      </p:sp>
      <p:sp>
        <p:nvSpPr>
          <p:cNvPr id="15" name="矩形 14"/>
          <p:cNvSpPr/>
          <p:nvPr/>
        </p:nvSpPr>
        <p:spPr>
          <a:xfrm rot="2468277">
            <a:off x="5641183" y="4360240"/>
            <a:ext cx="165618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mtClean="0"/>
              <a:t>Finalization</a:t>
            </a:r>
          </a:p>
        </p:txBody>
      </p:sp>
      <p:sp>
        <p:nvSpPr>
          <p:cNvPr id="16" name="矩形 15"/>
          <p:cNvSpPr/>
          <p:nvPr/>
        </p:nvSpPr>
        <p:spPr>
          <a:xfrm rot="2222840">
            <a:off x="6655203" y="4170835"/>
            <a:ext cx="115212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mtClean="0"/>
              <a:t>Unload</a:t>
            </a:r>
          </a:p>
        </p:txBody>
      </p:sp>
      <p:sp>
        <p:nvSpPr>
          <p:cNvPr id="17" name="矩形 16"/>
          <p:cNvSpPr/>
          <p:nvPr/>
        </p:nvSpPr>
        <p:spPr>
          <a:xfrm rot="2272649">
            <a:off x="7644167" y="4013177"/>
            <a:ext cx="62228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CN" smtClean="0"/>
              <a:t>Exit</a:t>
            </a:r>
            <a:endParaRPr lang="zh-CN" altLang="en-US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print"/>
          <a:srcRect l="37489" t="17933" r="43017" b="19300"/>
          <a:stretch>
            <a:fillRect/>
          </a:stretch>
        </p:blipFill>
        <p:spPr bwMode="auto">
          <a:xfrm>
            <a:off x="5580112" y="1772816"/>
            <a:ext cx="936104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 cstate="print"/>
          <a:srcRect l="20994" t="17933" r="64011" b="19300"/>
          <a:stretch>
            <a:fillRect/>
          </a:stretch>
        </p:blipFill>
        <p:spPr bwMode="auto">
          <a:xfrm>
            <a:off x="6588224" y="1772816"/>
            <a:ext cx="720080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/>
          <a:srcRect t="17933" r="79006" b="19300"/>
          <a:stretch>
            <a:fillRect/>
          </a:stretch>
        </p:blipFill>
        <p:spPr bwMode="auto">
          <a:xfrm>
            <a:off x="7452320" y="1772816"/>
            <a:ext cx="1008112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JVM</a:t>
            </a:r>
            <a:r>
              <a:rPr lang="zh-CN" altLang="en-US" smtClean="0"/>
              <a:t>编译过程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mtClean="0"/>
              <a:t>*.java</a:t>
            </a:r>
            <a:r>
              <a:rPr lang="en-US" altLang="zh-CN" smtClean="0">
                <a:sym typeface="Wingdings" pitchFamily="2" charset="2"/>
              </a:rPr>
              <a:t></a:t>
            </a:r>
            <a:r>
              <a:rPr lang="en-US" altLang="zh-CN" smtClean="0"/>
              <a:t>*.class </a:t>
            </a:r>
          </a:p>
          <a:p>
            <a:pPr lvl="1"/>
            <a:r>
              <a:rPr lang="zh-CN" altLang="en-US" smtClean="0"/>
              <a:t>词法解析</a:t>
            </a:r>
            <a:r>
              <a:rPr lang="en-US" altLang="zh-CN" smtClean="0"/>
              <a:t>Scanner-</a:t>
            </a:r>
            <a:r>
              <a:rPr lang="zh-CN" altLang="en-US" smtClean="0"/>
              <a:t>类名、变量、函数</a:t>
            </a:r>
          </a:p>
          <a:p>
            <a:pPr lvl="1"/>
            <a:r>
              <a:rPr lang="zh-CN" altLang="en-US" smtClean="0"/>
              <a:t>语法分析</a:t>
            </a:r>
            <a:r>
              <a:rPr lang="en-US" altLang="zh-CN" smtClean="0"/>
              <a:t>Parser-</a:t>
            </a:r>
            <a:r>
              <a:rPr lang="zh-CN" altLang="en-US" smtClean="0"/>
              <a:t>抽象语法树</a:t>
            </a:r>
          </a:p>
          <a:p>
            <a:pPr lvl="1"/>
            <a:r>
              <a:rPr lang="zh-CN" altLang="en-US" smtClean="0"/>
              <a:t>注解处理</a:t>
            </a:r>
            <a:r>
              <a:rPr lang="en-US" altLang="zh-CN" smtClean="0"/>
              <a:t>-</a:t>
            </a:r>
            <a:r>
              <a:rPr lang="zh-CN" altLang="en-US" smtClean="0"/>
              <a:t>注解</a:t>
            </a:r>
            <a:r>
              <a:rPr lang="en-US" altLang="zh-CN" smtClean="0"/>
              <a:t>Factory</a:t>
            </a:r>
            <a:endParaRPr lang="zh-CN" altLang="en-US" smtClean="0"/>
          </a:p>
          <a:p>
            <a:pPr lvl="1"/>
            <a:r>
              <a:rPr lang="zh-CN" altLang="en-US" smtClean="0"/>
              <a:t>语义分析</a:t>
            </a:r>
            <a:r>
              <a:rPr lang="en-US" altLang="zh-CN" err="1" smtClean="0"/>
              <a:t>Analyse</a:t>
            </a:r>
            <a:r>
              <a:rPr lang="en-US" altLang="zh-CN" smtClean="0"/>
              <a:t>-</a:t>
            </a:r>
            <a:r>
              <a:rPr lang="zh-CN" altLang="en-US" smtClean="0"/>
              <a:t>名字、表达式、变量、方法、类型、参数，一系列检查</a:t>
            </a:r>
          </a:p>
          <a:p>
            <a:pPr lvl="1"/>
            <a:r>
              <a:rPr lang="zh-CN" altLang="en-US" smtClean="0"/>
              <a:t>生成类文件</a:t>
            </a:r>
            <a:r>
              <a:rPr lang="en-US" altLang="zh-CN" smtClean="0"/>
              <a:t>Gen-</a:t>
            </a:r>
            <a:r>
              <a:rPr lang="zh-CN" altLang="en-US" smtClean="0"/>
              <a:t>后序遍历语法树，生成字节码</a:t>
            </a:r>
          </a:p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*.class</a:t>
            </a:r>
            <a:r>
              <a:rPr lang="zh-CN" altLang="en-US" smtClean="0"/>
              <a:t>文件结构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结构信息（版本号、大小信息）</a:t>
            </a:r>
          </a:p>
          <a:p>
            <a:r>
              <a:rPr lang="zh-CN" altLang="en-US" smtClean="0"/>
              <a:t>元数据（类、继承、接口、字段声明、方法声明）</a:t>
            </a:r>
          </a:p>
          <a:p>
            <a:r>
              <a:rPr lang="zh-CN" altLang="en-US" smtClean="0"/>
              <a:t>方法信息（语句、表达式、异常、堆栈大小与类型、调试信息）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*.class</a:t>
            </a:r>
            <a:r>
              <a:rPr lang="zh-CN" altLang="en-US" smtClean="0"/>
              <a:t>举例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生成调试信息，如局部变量、行号等</a:t>
            </a:r>
            <a:endParaRPr lang="en-US" altLang="zh-CN" smtClean="0"/>
          </a:p>
          <a:p>
            <a:pPr lvl="1"/>
            <a:r>
              <a:rPr lang="en-US" altLang="zh-CN" err="1" smtClean="0"/>
              <a:t>javac</a:t>
            </a:r>
            <a:r>
              <a:rPr lang="en-US" altLang="zh-CN" smtClean="0"/>
              <a:t> -g Foo.java</a:t>
            </a:r>
            <a:endParaRPr lang="zh-CN" altLang="en-US" smtClean="0"/>
          </a:p>
          <a:p>
            <a:r>
              <a:rPr lang="zh-CN" altLang="en-US" smtClean="0"/>
              <a:t>查看</a:t>
            </a:r>
            <a:r>
              <a:rPr lang="en-US" altLang="zh-CN" smtClean="0"/>
              <a:t>class</a:t>
            </a:r>
            <a:r>
              <a:rPr lang="zh-CN" altLang="en-US" smtClean="0"/>
              <a:t>内容</a:t>
            </a:r>
            <a:endParaRPr lang="en-US" altLang="zh-CN" smtClean="0"/>
          </a:p>
          <a:p>
            <a:pPr lvl="1"/>
            <a:r>
              <a:rPr lang="en-US" altLang="zh-CN" err="1" smtClean="0"/>
              <a:t>javap</a:t>
            </a:r>
            <a:r>
              <a:rPr lang="en-US" altLang="zh-CN" smtClean="0"/>
              <a:t> -c -s -l -verbose </a:t>
            </a:r>
            <a:r>
              <a:rPr lang="en-US" altLang="zh-CN" err="1" smtClean="0"/>
              <a:t>Foo</a:t>
            </a:r>
            <a:r>
              <a:rPr lang="en-US" altLang="zh-CN" smtClean="0"/>
              <a:t> &gt; Foo.txt</a:t>
            </a:r>
          </a:p>
          <a:p>
            <a:r>
              <a:rPr lang="zh-CN" altLang="en-US" smtClean="0"/>
              <a:t>可去掉行号信息</a:t>
            </a:r>
            <a:endParaRPr lang="en-US" altLang="zh-CN" smtClean="0"/>
          </a:p>
          <a:p>
            <a:pPr lvl="1"/>
            <a:r>
              <a:rPr lang="en-US" altLang="zh-CN" err="1" smtClean="0"/>
              <a:t>javac</a:t>
            </a:r>
            <a:r>
              <a:rPr lang="en-US" altLang="zh-CN" smtClean="0"/>
              <a:t> -g:none Foo.java</a:t>
            </a:r>
            <a:endParaRPr lang="zh-CN" altLang="en-US"/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1115616" y="4797152"/>
          <a:ext cx="2232248" cy="1793117"/>
        </p:xfrm>
        <a:graphic>
          <a:graphicData uri="http://schemas.openxmlformats.org/presentationml/2006/ole">
            <p:oleObj spid="_x0000_s5122" name="包" r:id="rId3" imgW="581040" imgH="466560" progId="Package">
              <p:embed/>
            </p:oleObj>
          </a:graphicData>
        </a:graphic>
      </p:graphicFrame>
      <p:graphicFrame>
        <p:nvGraphicFramePr>
          <p:cNvPr id="5123" name="Object 3"/>
          <p:cNvGraphicFramePr>
            <a:graphicFrameLocks noChangeAspect="1"/>
          </p:cNvGraphicFramePr>
          <p:nvPr/>
        </p:nvGraphicFramePr>
        <p:xfrm>
          <a:off x="3995936" y="5301208"/>
          <a:ext cx="1840759" cy="1186805"/>
        </p:xfrm>
        <a:graphic>
          <a:graphicData uri="http://schemas.openxmlformats.org/presentationml/2006/ole">
            <p:oleObj spid="_x0000_s5123" name="包" r:id="rId4" imgW="723960" imgH="466560" progId="Package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Load - *.class</a:t>
            </a:r>
            <a:r>
              <a:rPr lang="zh-CN" altLang="en-US" smtClean="0"/>
              <a:t>装载到</a:t>
            </a:r>
            <a:r>
              <a:rPr lang="en-US" altLang="zh-CN" smtClean="0"/>
              <a:t>JVM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3707904" y="1556792"/>
            <a:ext cx="4680520" cy="4536504"/>
          </a:xfrm>
        </p:spPr>
        <p:txBody>
          <a:bodyPr>
            <a:noAutofit/>
          </a:bodyPr>
          <a:lstStyle/>
          <a:p>
            <a:r>
              <a:rPr lang="zh-CN" altLang="en-US" sz="1600" smtClean="0"/>
              <a:t>启动：</a:t>
            </a:r>
            <a:endParaRPr lang="en-US" altLang="zh-CN" sz="1600" smtClean="0"/>
          </a:p>
          <a:p>
            <a:r>
              <a:rPr lang="en-US" altLang="zh-CN" sz="1600" err="1" smtClean="0"/>
              <a:t>jdk</a:t>
            </a:r>
            <a:r>
              <a:rPr lang="en-US" altLang="zh-CN" sz="1600" smtClean="0"/>
              <a:t>/lib</a:t>
            </a:r>
            <a:r>
              <a:rPr lang="zh-CN" altLang="en-US" sz="1600" smtClean="0"/>
              <a:t>目录</a:t>
            </a:r>
            <a:endParaRPr lang="en-US" altLang="zh-CN" sz="1600" smtClean="0"/>
          </a:p>
          <a:p>
            <a:r>
              <a:rPr lang="en-US" altLang="zh-CN" sz="1600" smtClean="0"/>
              <a:t>-</a:t>
            </a:r>
            <a:r>
              <a:rPr lang="en-US" altLang="zh-CN" sz="1600" err="1" smtClean="0"/>
              <a:t>Xbootclasspath</a:t>
            </a:r>
            <a:r>
              <a:rPr lang="zh-CN" altLang="en-US" sz="1600" smtClean="0"/>
              <a:t>指定</a:t>
            </a:r>
            <a:r>
              <a:rPr lang="en-US" altLang="zh-CN" sz="1600" smtClean="0"/>
              <a:t>jar</a:t>
            </a:r>
            <a:r>
              <a:rPr lang="zh-CN" altLang="en-US" sz="1600" smtClean="0"/>
              <a:t>包</a:t>
            </a:r>
            <a:endParaRPr lang="en-US" altLang="zh-CN" sz="1600" smtClean="0"/>
          </a:p>
          <a:p>
            <a:endParaRPr lang="zh-CN" altLang="en-US" sz="1600" smtClean="0"/>
          </a:p>
          <a:p>
            <a:r>
              <a:rPr lang="zh-CN" altLang="en-US" sz="1600" smtClean="0"/>
              <a:t>扩展：</a:t>
            </a:r>
            <a:endParaRPr lang="en-US" altLang="zh-CN" sz="1600" smtClean="0"/>
          </a:p>
          <a:p>
            <a:r>
              <a:rPr lang="en-US" altLang="zh-CN" sz="1600" err="1" smtClean="0"/>
              <a:t>jdk</a:t>
            </a:r>
            <a:r>
              <a:rPr lang="en-US" altLang="zh-CN" sz="1600" smtClean="0"/>
              <a:t>/lib/ext</a:t>
            </a:r>
            <a:r>
              <a:rPr lang="zh-CN" altLang="en-US" sz="1600" smtClean="0"/>
              <a:t>目录</a:t>
            </a:r>
            <a:endParaRPr lang="en-US" altLang="zh-CN" sz="1600" smtClean="0"/>
          </a:p>
          <a:p>
            <a:r>
              <a:rPr lang="en-US" altLang="zh-CN" sz="1600" smtClean="0"/>
              <a:t>-</a:t>
            </a:r>
            <a:r>
              <a:rPr lang="en-US" altLang="zh-CN" sz="1600" err="1" smtClean="0"/>
              <a:t>Djava.ext.dirs</a:t>
            </a:r>
            <a:r>
              <a:rPr lang="zh-CN" altLang="en-US" sz="1600" smtClean="0"/>
              <a:t>指定</a:t>
            </a:r>
            <a:r>
              <a:rPr lang="en-US" altLang="zh-CN" sz="1600" smtClean="0"/>
              <a:t>jar</a:t>
            </a:r>
            <a:r>
              <a:rPr lang="zh-CN" altLang="en-US" sz="1600" smtClean="0"/>
              <a:t>包</a:t>
            </a:r>
            <a:endParaRPr lang="en-US" altLang="zh-CN" sz="1600" smtClean="0"/>
          </a:p>
          <a:p>
            <a:endParaRPr lang="zh-CN" altLang="en-US" sz="1600" smtClean="0"/>
          </a:p>
          <a:p>
            <a:r>
              <a:rPr lang="zh-CN" altLang="en-US" sz="1600" smtClean="0"/>
              <a:t>系统：</a:t>
            </a:r>
            <a:endParaRPr lang="en-US" altLang="zh-CN" sz="1600" smtClean="0"/>
          </a:p>
          <a:p>
            <a:r>
              <a:rPr lang="en-US" altLang="zh-CN" sz="1600" smtClean="0"/>
              <a:t>-</a:t>
            </a:r>
            <a:r>
              <a:rPr lang="en-US" altLang="zh-CN" sz="1600" err="1" smtClean="0"/>
              <a:t>classpath</a:t>
            </a:r>
            <a:r>
              <a:rPr lang="zh-CN" altLang="en-US" sz="1600" smtClean="0"/>
              <a:t>所指目录与</a:t>
            </a:r>
            <a:r>
              <a:rPr lang="en-US" altLang="zh-CN" sz="1600" smtClean="0"/>
              <a:t>jar</a:t>
            </a:r>
            <a:r>
              <a:rPr lang="zh-CN" altLang="en-US" sz="1600" smtClean="0"/>
              <a:t>包</a:t>
            </a:r>
            <a:endParaRPr lang="en-US" altLang="zh-CN" sz="1600" smtClean="0"/>
          </a:p>
          <a:p>
            <a:r>
              <a:rPr lang="en-US" altLang="zh-CN" sz="1600" smtClean="0"/>
              <a:t>-</a:t>
            </a:r>
            <a:r>
              <a:rPr lang="en-US" altLang="zh-CN" sz="1600" err="1" smtClean="0"/>
              <a:t>Djava.class.path</a:t>
            </a:r>
            <a:r>
              <a:rPr lang="zh-CN" altLang="en-US" sz="1600" smtClean="0"/>
              <a:t>所指目录与</a:t>
            </a:r>
            <a:r>
              <a:rPr lang="en-US" altLang="zh-CN" sz="1600" smtClean="0"/>
              <a:t>jar</a:t>
            </a:r>
            <a:r>
              <a:rPr lang="zh-CN" altLang="en-US" sz="1600" smtClean="0"/>
              <a:t>包</a:t>
            </a:r>
            <a:endParaRPr lang="en-US" altLang="zh-CN" sz="1600" smtClean="0"/>
          </a:p>
          <a:p>
            <a:endParaRPr lang="zh-CN" altLang="en-US" sz="1600" smtClean="0"/>
          </a:p>
          <a:p>
            <a:r>
              <a:rPr lang="zh-CN" altLang="en-US" sz="1600" smtClean="0"/>
              <a:t>自定义：运行期</a:t>
            </a:r>
            <a:r>
              <a:rPr lang="en-US" altLang="zh-CN" sz="1600" err="1" smtClean="0"/>
              <a:t>ClassLoader</a:t>
            </a:r>
            <a:r>
              <a:rPr lang="zh-CN" altLang="en-US" sz="1600" smtClean="0"/>
              <a:t>子类动态加载</a:t>
            </a:r>
            <a:r>
              <a:rPr lang="en-US" altLang="zh-CN" sz="1600" smtClean="0"/>
              <a:t>class</a:t>
            </a:r>
            <a:r>
              <a:rPr lang="zh-CN" altLang="en-US" sz="1600" smtClean="0"/>
              <a:t>文件</a:t>
            </a:r>
            <a:endParaRPr lang="zh-CN" altLang="en-US" sz="1600"/>
          </a:p>
        </p:txBody>
      </p:sp>
      <p:pic>
        <p:nvPicPr>
          <p:cNvPr id="8" name="图片 7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340768"/>
            <a:ext cx="3563888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/>
        </p:nvSpPr>
        <p:spPr>
          <a:xfrm>
            <a:off x="4067944" y="580526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mtClean="0">
                <a:solidFill>
                  <a:srgbClr val="FF0000"/>
                </a:solidFill>
              </a:rPr>
              <a:t>注意：</a:t>
            </a:r>
            <a:r>
              <a:rPr lang="en-US" altLang="zh-CN" smtClean="0">
                <a:solidFill>
                  <a:srgbClr val="FF0000"/>
                </a:solidFill>
              </a:rPr>
              <a:t>ID=</a:t>
            </a:r>
            <a:r>
              <a:rPr lang="zh-CN" altLang="en-US" smtClean="0">
                <a:solidFill>
                  <a:srgbClr val="FF0000"/>
                </a:solidFill>
              </a:rPr>
              <a:t>包名</a:t>
            </a:r>
            <a:r>
              <a:rPr lang="en-US" altLang="zh-CN" smtClean="0">
                <a:solidFill>
                  <a:srgbClr val="FF0000"/>
                </a:solidFill>
              </a:rPr>
              <a:t>+</a:t>
            </a:r>
            <a:r>
              <a:rPr lang="zh-CN" altLang="en-US" smtClean="0">
                <a:solidFill>
                  <a:srgbClr val="FF0000"/>
                </a:solidFill>
              </a:rPr>
              <a:t>类名</a:t>
            </a:r>
          </a:p>
          <a:p>
            <a:r>
              <a:rPr lang="en-US" altLang="zh-CN" err="1" smtClean="0">
                <a:solidFill>
                  <a:srgbClr val="FF0000"/>
                </a:solidFill>
              </a:rPr>
              <a:t>ClassNotFoundException</a:t>
            </a:r>
            <a:r>
              <a:rPr lang="zh-CN" altLang="en-US" smtClean="0">
                <a:solidFill>
                  <a:srgbClr val="FF0000"/>
                </a:solidFill>
              </a:rPr>
              <a:t>（找不到类）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Link - *.class</a:t>
            </a:r>
            <a:r>
              <a:rPr lang="zh-CN" altLang="en-US" smtClean="0"/>
              <a:t>链接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校验</a:t>
            </a:r>
            <a:r>
              <a:rPr lang="en-US" altLang="zh-CN" smtClean="0"/>
              <a:t>class</a:t>
            </a:r>
            <a:r>
              <a:rPr lang="zh-CN" altLang="en-US" smtClean="0"/>
              <a:t>格式</a:t>
            </a:r>
          </a:p>
          <a:p>
            <a:pPr lvl="1"/>
            <a:r>
              <a:rPr lang="en-US" altLang="zh-CN" err="1" smtClean="0"/>
              <a:t>FileFormat</a:t>
            </a:r>
            <a:r>
              <a:rPr lang="en-US" altLang="zh-CN" smtClean="0"/>
              <a:t>(</a:t>
            </a:r>
            <a:r>
              <a:rPr lang="en-US" altLang="zh-CN" smtClean="0">
                <a:solidFill>
                  <a:srgbClr val="FF0000"/>
                </a:solidFill>
              </a:rPr>
              <a:t>JVM</a:t>
            </a:r>
            <a:r>
              <a:rPr lang="zh-CN" altLang="en-US" smtClean="0">
                <a:solidFill>
                  <a:srgbClr val="FF0000"/>
                </a:solidFill>
              </a:rPr>
              <a:t>规范</a:t>
            </a:r>
            <a:r>
              <a:rPr lang="en-US" altLang="zh-CN" smtClean="0"/>
              <a:t>) - </a:t>
            </a:r>
            <a:r>
              <a:rPr lang="en-US" altLang="zh-CN" err="1" smtClean="0"/>
              <a:t>VerifyError</a:t>
            </a:r>
            <a:endParaRPr lang="en-US" altLang="zh-CN" smtClean="0"/>
          </a:p>
          <a:p>
            <a:pPr lvl="1"/>
            <a:r>
              <a:rPr lang="zh-CN" altLang="en-US" smtClean="0"/>
              <a:t>引用类 </a:t>
            </a:r>
            <a:r>
              <a:rPr lang="en-US" altLang="zh-CN" smtClean="0"/>
              <a:t>- </a:t>
            </a:r>
            <a:r>
              <a:rPr lang="en-US" altLang="zh-CN" err="1" smtClean="0"/>
              <a:t>NoClassDefFoundError</a:t>
            </a:r>
            <a:endParaRPr lang="zh-CN" altLang="en-US" smtClean="0"/>
          </a:p>
          <a:p>
            <a:pPr lvl="1"/>
            <a:r>
              <a:rPr lang="zh-CN" altLang="en-US" smtClean="0"/>
              <a:t>变量 </a:t>
            </a:r>
            <a:r>
              <a:rPr lang="en-US" altLang="zh-CN" smtClean="0"/>
              <a:t>- </a:t>
            </a:r>
            <a:r>
              <a:rPr lang="en-US" altLang="zh-CN" err="1" smtClean="0"/>
              <a:t>NoSuchFieldError</a:t>
            </a:r>
            <a:endParaRPr lang="en-US" altLang="zh-CN" smtClean="0"/>
          </a:p>
          <a:p>
            <a:pPr lvl="1"/>
            <a:r>
              <a:rPr lang="zh-CN" altLang="en-US" smtClean="0"/>
              <a:t>方法 </a:t>
            </a:r>
            <a:r>
              <a:rPr lang="en-US" altLang="zh-CN" smtClean="0"/>
              <a:t>– </a:t>
            </a:r>
            <a:r>
              <a:rPr lang="en-US" altLang="zh-CN" err="1" smtClean="0"/>
              <a:t>NoSuchMethodError</a:t>
            </a:r>
            <a:endParaRPr lang="en-US" altLang="zh-CN" smtClean="0"/>
          </a:p>
          <a:p>
            <a:pPr lvl="1"/>
            <a:r>
              <a:rPr lang="zh-CN" altLang="en-US" smtClean="0"/>
              <a:t>权限：</a:t>
            </a:r>
            <a:r>
              <a:rPr lang="en-US" altLang="zh-CN" smtClean="0"/>
              <a:t>private/public/protected</a:t>
            </a:r>
          </a:p>
          <a:p>
            <a:r>
              <a:rPr lang="zh-CN" altLang="en-US" smtClean="0">
                <a:solidFill>
                  <a:srgbClr val="FF0000"/>
                </a:solidFill>
              </a:rPr>
              <a:t>初始化类的静态变量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Initialize - *.class</a:t>
            </a:r>
            <a:r>
              <a:rPr lang="zh-CN" altLang="en-US" smtClean="0"/>
              <a:t>初始化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smtClean="0"/>
              <a:t>初始化内容</a:t>
            </a:r>
            <a:endParaRPr lang="en-US" altLang="zh-CN" smtClean="0"/>
          </a:p>
          <a:p>
            <a:pPr lvl="1"/>
            <a:r>
              <a:rPr lang="zh-CN" altLang="en-US" smtClean="0"/>
              <a:t>静态代码块</a:t>
            </a:r>
            <a:r>
              <a:rPr lang="en-US" altLang="zh-CN" smtClean="0"/>
              <a:t>static{}</a:t>
            </a:r>
          </a:p>
          <a:p>
            <a:pPr lvl="1"/>
            <a:r>
              <a:rPr lang="zh-CN" altLang="en-US" smtClean="0"/>
              <a:t>构造器</a:t>
            </a:r>
            <a:endParaRPr lang="en-US" altLang="zh-CN" smtClean="0"/>
          </a:p>
          <a:p>
            <a:pPr lvl="1"/>
            <a:r>
              <a:rPr lang="zh-CN" altLang="en-US" smtClean="0"/>
              <a:t>静态变量</a:t>
            </a:r>
          </a:p>
          <a:p>
            <a:r>
              <a:rPr lang="zh-CN" altLang="en-US" smtClean="0"/>
              <a:t>初始化时机</a:t>
            </a:r>
          </a:p>
          <a:p>
            <a:pPr lvl="1"/>
            <a:r>
              <a:rPr lang="en-US" altLang="zh-CN" smtClean="0"/>
              <a:t>JVM</a:t>
            </a:r>
            <a:r>
              <a:rPr lang="zh-CN" altLang="en-US" smtClean="0"/>
              <a:t>指定了初始化类（</a:t>
            </a:r>
            <a:r>
              <a:rPr lang="en-US" altLang="zh-CN" smtClean="0"/>
              <a:t>Meta-INF</a:t>
            </a:r>
            <a:r>
              <a:rPr lang="zh-CN" altLang="en-US" smtClean="0"/>
              <a:t>）</a:t>
            </a:r>
          </a:p>
          <a:p>
            <a:pPr lvl="1"/>
            <a:r>
              <a:rPr lang="en-US" altLang="zh-CN" smtClean="0"/>
              <a:t>new</a:t>
            </a:r>
            <a:r>
              <a:rPr lang="zh-CN" altLang="en-US" smtClean="0"/>
              <a:t>对象</a:t>
            </a:r>
            <a:endParaRPr lang="en-US" altLang="zh-CN" smtClean="0"/>
          </a:p>
          <a:p>
            <a:pPr lvl="1"/>
            <a:r>
              <a:rPr lang="zh-CN" altLang="en-US" smtClean="0"/>
              <a:t>反射</a:t>
            </a:r>
            <a:r>
              <a:rPr lang="en-US" altLang="zh-CN" err="1" smtClean="0"/>
              <a:t>Class.forName</a:t>
            </a:r>
            <a:r>
              <a:rPr lang="en-US" altLang="zh-CN" smtClean="0"/>
              <a:t>()</a:t>
            </a:r>
          </a:p>
          <a:p>
            <a:pPr lvl="1"/>
            <a:r>
              <a:rPr lang="en-US" altLang="zh-CN" err="1" smtClean="0"/>
              <a:t>ClassName.class</a:t>
            </a:r>
            <a:endParaRPr lang="en-US" altLang="zh-CN" smtClean="0"/>
          </a:p>
          <a:p>
            <a:pPr lvl="1"/>
            <a:r>
              <a:rPr lang="zh-CN" altLang="en-US" smtClean="0"/>
              <a:t>子类初始化</a:t>
            </a:r>
            <a:endParaRPr lang="en-US" altLang="zh-CN" smtClean="0"/>
          </a:p>
          <a:p>
            <a:pPr lvl="1"/>
            <a:r>
              <a:rPr lang="zh-CN" altLang="en-US" smtClean="0"/>
              <a:t>被其他类引用（其他类链接）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你遇到过什么问题？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OOM: Heap, Stack, Perm</a:t>
            </a:r>
          </a:p>
          <a:p>
            <a:r>
              <a:rPr lang="zh-CN" altLang="en-US" smtClean="0"/>
              <a:t>系统频繁</a:t>
            </a:r>
            <a:r>
              <a:rPr lang="en-US" altLang="zh-CN" smtClean="0"/>
              <a:t>GC</a:t>
            </a:r>
          </a:p>
          <a:p>
            <a:r>
              <a:rPr lang="en-US" altLang="zh-CN" smtClean="0"/>
              <a:t>Java</a:t>
            </a:r>
            <a:r>
              <a:rPr lang="zh-CN" altLang="en-US" smtClean="0"/>
              <a:t>进程占用</a:t>
            </a:r>
            <a:r>
              <a:rPr lang="en-US" altLang="zh-CN" smtClean="0"/>
              <a:t>CPU</a:t>
            </a:r>
            <a:r>
              <a:rPr lang="zh-CN" altLang="en-US" smtClean="0"/>
              <a:t>过高</a:t>
            </a:r>
            <a:endParaRPr lang="en-US" altLang="zh-CN" smtClean="0"/>
          </a:p>
          <a:p>
            <a:r>
              <a:rPr lang="en-US" altLang="zh-CN" smtClean="0"/>
              <a:t>Java</a:t>
            </a:r>
            <a:r>
              <a:rPr lang="zh-CN" altLang="en-US" smtClean="0"/>
              <a:t>占用内存增长很快</a:t>
            </a:r>
            <a:endParaRPr lang="en-US" altLang="zh-CN" smtClean="0"/>
          </a:p>
          <a:p>
            <a:r>
              <a:rPr lang="zh-CN" altLang="en-US" smtClean="0"/>
              <a:t>远程调用</a:t>
            </a:r>
            <a:r>
              <a:rPr lang="en-US" altLang="zh-CN" smtClean="0"/>
              <a:t>timeout</a:t>
            </a:r>
          </a:p>
          <a:p>
            <a:r>
              <a:rPr lang="zh-CN" altLang="en-US" smtClean="0"/>
              <a:t>系统响应时间变长，越来越慢</a:t>
            </a:r>
            <a:endParaRPr lang="en-US" altLang="zh-CN" smtClean="0"/>
          </a:p>
          <a:p>
            <a:r>
              <a:rPr lang="en-US" altLang="zh-CN" smtClean="0"/>
              <a:t>……</a:t>
            </a:r>
            <a:endParaRPr lang="zh-CN" alt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72200" y="1772816"/>
            <a:ext cx="2278900" cy="3194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JVM</a:t>
            </a:r>
            <a:r>
              <a:rPr lang="zh-CN" altLang="en-US" smtClean="0"/>
              <a:t>两种执行方式</a:t>
            </a:r>
            <a:endParaRPr lang="zh-CN" altLang="en-US"/>
          </a:p>
        </p:txBody>
      </p:sp>
      <p:pic>
        <p:nvPicPr>
          <p:cNvPr id="4506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8737" y="2239169"/>
            <a:ext cx="6486525" cy="324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331640" y="5877272"/>
            <a:ext cx="648072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mtClean="0"/>
              <a:t>       解释执行                               编译执行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0" y="0"/>
            <a:ext cx="9144000" cy="3429001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algn="ctr"/>
            <a:endParaRPr lang="en-US" altLang="zh-CN" smtClean="0"/>
          </a:p>
          <a:p>
            <a:pPr algn="ctr"/>
            <a:endParaRPr lang="en-US" altLang="zh-CN" smtClean="0"/>
          </a:p>
          <a:p>
            <a:pPr algn="ctr"/>
            <a:endParaRPr lang="en-US" altLang="zh-CN" smtClean="0"/>
          </a:p>
          <a:p>
            <a:pPr algn="ctr"/>
            <a:endParaRPr lang="en-US" altLang="zh-CN" smtClean="0"/>
          </a:p>
          <a:p>
            <a:pPr algn="ctr"/>
            <a:endParaRPr lang="en-US" altLang="zh-CN" smtClean="0"/>
          </a:p>
          <a:p>
            <a:pPr algn="ctr">
              <a:buNone/>
            </a:pPr>
            <a:r>
              <a:rPr lang="zh-CN" altLang="en-US" smtClean="0"/>
              <a:t>中间码         与机器无关        跨平台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字节码</a:t>
            </a:r>
            <a:endParaRPr lang="zh-CN" alt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4365104"/>
            <a:ext cx="1944242" cy="1292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33864" y="4581128"/>
            <a:ext cx="1619250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33264" y="4077072"/>
            <a:ext cx="1143000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99792" y="4149080"/>
            <a:ext cx="2230810" cy="1482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mtClean="0"/>
              <a:t>JVM</a:t>
            </a:r>
            <a:r>
              <a:rPr lang="zh-CN" altLang="en-US" smtClean="0"/>
              <a:t>字节码中的指令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最多</a:t>
            </a:r>
            <a:r>
              <a:rPr lang="en-US" altLang="zh-CN" smtClean="0"/>
              <a:t>256</a:t>
            </a:r>
            <a:r>
              <a:rPr lang="zh-CN" altLang="en-US" smtClean="0"/>
              <a:t>个指令，目前</a:t>
            </a:r>
            <a:r>
              <a:rPr lang="en-US" altLang="zh-CN" smtClean="0"/>
              <a:t>JVM</a:t>
            </a:r>
            <a:r>
              <a:rPr lang="zh-CN" altLang="en-US" smtClean="0"/>
              <a:t>已有</a:t>
            </a:r>
            <a:r>
              <a:rPr lang="en-US" altLang="zh-CN" smtClean="0"/>
              <a:t>160</a:t>
            </a:r>
          </a:p>
          <a:p>
            <a:r>
              <a:rPr lang="zh-CN" altLang="en-US" smtClean="0"/>
              <a:t>四种方法执行指令</a:t>
            </a:r>
            <a:endParaRPr lang="en-US" altLang="zh-CN" smtClean="0"/>
          </a:p>
          <a:p>
            <a:pPr lvl="1"/>
            <a:r>
              <a:rPr lang="en-US" altLang="zh-CN" err="1" smtClean="0">
                <a:solidFill>
                  <a:srgbClr val="FF0000"/>
                </a:solidFill>
              </a:rPr>
              <a:t>invokestatic</a:t>
            </a:r>
            <a:r>
              <a:rPr lang="zh-CN" altLang="en-US" smtClean="0"/>
              <a:t>调用静态方法：</a:t>
            </a:r>
            <a:r>
              <a:rPr lang="en-US" altLang="zh-CN" err="1" smtClean="0"/>
              <a:t>A.execute</a:t>
            </a:r>
            <a:r>
              <a:rPr lang="en-US" altLang="zh-CN" smtClean="0"/>
              <a:t>()</a:t>
            </a:r>
          </a:p>
          <a:p>
            <a:pPr lvl="1"/>
            <a:r>
              <a:rPr lang="en-US" altLang="zh-CN" err="1" smtClean="0">
                <a:solidFill>
                  <a:srgbClr val="FF0000"/>
                </a:solidFill>
              </a:rPr>
              <a:t>invokespecial</a:t>
            </a:r>
            <a:r>
              <a:rPr lang="zh-CN" altLang="en-US" smtClean="0"/>
              <a:t>调用构造器或</a:t>
            </a:r>
            <a:r>
              <a:rPr lang="en-US" altLang="zh-CN" smtClean="0"/>
              <a:t>private</a:t>
            </a:r>
            <a:r>
              <a:rPr lang="zh-CN" altLang="en-US" smtClean="0"/>
              <a:t>方法：</a:t>
            </a:r>
            <a:r>
              <a:rPr lang="en-US" altLang="zh-CN" smtClean="0"/>
              <a:t>new A()</a:t>
            </a:r>
          </a:p>
          <a:p>
            <a:pPr lvl="1"/>
            <a:r>
              <a:rPr lang="en-US" altLang="zh-CN" err="1" smtClean="0">
                <a:solidFill>
                  <a:srgbClr val="FF0000"/>
                </a:solidFill>
              </a:rPr>
              <a:t>invokevirtual</a:t>
            </a:r>
            <a:r>
              <a:rPr lang="zh-CN" altLang="en-US" smtClean="0"/>
              <a:t>调用对象方法：</a:t>
            </a:r>
            <a:r>
              <a:rPr lang="en-US" altLang="zh-CN" smtClean="0"/>
              <a:t>a.bar()</a:t>
            </a:r>
          </a:p>
          <a:p>
            <a:pPr lvl="1"/>
            <a:r>
              <a:rPr lang="en-US" altLang="zh-CN" err="1" smtClean="0">
                <a:solidFill>
                  <a:srgbClr val="FF0000"/>
                </a:solidFill>
              </a:rPr>
              <a:t>invokeinterface</a:t>
            </a:r>
            <a:r>
              <a:rPr lang="zh-CN" altLang="en-US" smtClean="0"/>
              <a:t>调用接口方法：</a:t>
            </a:r>
            <a:r>
              <a:rPr lang="en-US" altLang="zh-CN" smtClean="0"/>
              <a:t>b.bar()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88640"/>
            <a:ext cx="3203848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smtClean="0"/>
              <a:t>class A {</a:t>
            </a:r>
          </a:p>
          <a:p>
            <a:r>
              <a:rPr lang="en-US" altLang="zh-CN" sz="1600" smtClean="0"/>
              <a:t>  public static </a:t>
            </a:r>
            <a:r>
              <a:rPr lang="en-US" altLang="zh-CN" sz="1600" err="1" smtClean="0"/>
              <a:t>int</a:t>
            </a:r>
            <a:r>
              <a:rPr lang="en-US" altLang="zh-CN" sz="1600" smtClean="0"/>
              <a:t> execute() {</a:t>
            </a:r>
          </a:p>
          <a:p>
            <a:r>
              <a:rPr lang="en-US" altLang="zh-CN" sz="1600" smtClean="0"/>
              <a:t>    return 1 + 2;</a:t>
            </a:r>
          </a:p>
          <a:p>
            <a:r>
              <a:rPr lang="en-US" altLang="zh-CN" sz="1600" smtClean="0"/>
              <a:t>  }</a:t>
            </a:r>
          </a:p>
          <a:p>
            <a:r>
              <a:rPr lang="en-US" altLang="zh-CN" sz="1600" smtClean="0"/>
              <a:t>  public </a:t>
            </a:r>
            <a:r>
              <a:rPr lang="en-US" altLang="zh-CN" sz="1600" err="1" smtClean="0"/>
              <a:t>int</a:t>
            </a:r>
            <a:r>
              <a:rPr lang="en-US" altLang="zh-CN" sz="1600" smtClean="0"/>
              <a:t> bar() {</a:t>
            </a:r>
          </a:p>
          <a:p>
            <a:r>
              <a:rPr lang="en-US" altLang="zh-CN" sz="1600" smtClean="0"/>
              <a:t>    return 1 + 2;</a:t>
            </a:r>
          </a:p>
          <a:p>
            <a:r>
              <a:rPr lang="en-US" altLang="zh-CN" sz="1600" smtClean="0"/>
              <a:t>  }</a:t>
            </a:r>
          </a:p>
          <a:p>
            <a:r>
              <a:rPr lang="en-US" altLang="zh-CN" sz="1600" smtClean="0"/>
              <a:t>}</a:t>
            </a:r>
          </a:p>
          <a:p>
            <a:endParaRPr lang="en-US" altLang="zh-CN" sz="1600" smtClean="0"/>
          </a:p>
          <a:p>
            <a:r>
              <a:rPr lang="en-US" altLang="zh-CN" sz="1600" smtClean="0"/>
              <a:t>class B implements </a:t>
            </a:r>
            <a:r>
              <a:rPr lang="en-US" altLang="zh-CN" sz="1600" err="1" smtClean="0"/>
              <a:t>IFoo</a:t>
            </a:r>
            <a:r>
              <a:rPr lang="en-US" altLang="zh-CN" sz="1600" smtClean="0"/>
              <a:t>{</a:t>
            </a:r>
          </a:p>
          <a:p>
            <a:r>
              <a:rPr lang="en-US" altLang="zh-CN" sz="1600" smtClean="0"/>
              <a:t>  public </a:t>
            </a:r>
            <a:r>
              <a:rPr lang="en-US" altLang="zh-CN" sz="1600" err="1" smtClean="0"/>
              <a:t>int</a:t>
            </a:r>
            <a:r>
              <a:rPr lang="en-US" altLang="zh-CN" sz="1600" smtClean="0"/>
              <a:t> bar() {</a:t>
            </a:r>
          </a:p>
          <a:p>
            <a:r>
              <a:rPr lang="en-US" altLang="zh-CN" sz="1600" smtClean="0"/>
              <a:t>    return 1 + 2;</a:t>
            </a:r>
          </a:p>
          <a:p>
            <a:r>
              <a:rPr lang="en-US" altLang="zh-CN" sz="1600" smtClean="0"/>
              <a:t>  }</a:t>
            </a:r>
          </a:p>
          <a:p>
            <a:r>
              <a:rPr lang="en-US" altLang="zh-CN" sz="1600" smtClean="0"/>
              <a:t>}</a:t>
            </a:r>
          </a:p>
          <a:p>
            <a:endParaRPr lang="en-US" altLang="zh-CN" sz="1600" smtClean="0"/>
          </a:p>
          <a:p>
            <a:r>
              <a:rPr lang="en-US" altLang="zh-CN" sz="1600" smtClean="0"/>
              <a:t>public class Demo {</a:t>
            </a:r>
          </a:p>
          <a:p>
            <a:r>
              <a:rPr lang="en-US" altLang="zh-CN" sz="1600" smtClean="0"/>
              <a:t>  public void execute() {</a:t>
            </a:r>
          </a:p>
          <a:p>
            <a:r>
              <a:rPr lang="en-US" altLang="zh-CN" sz="1600" smtClean="0"/>
              <a:t>    </a:t>
            </a:r>
            <a:r>
              <a:rPr lang="en-US" altLang="zh-CN" sz="1600" err="1" smtClean="0"/>
              <a:t>A.execute</a:t>
            </a:r>
            <a:r>
              <a:rPr lang="en-US" altLang="zh-CN" sz="1600" smtClean="0"/>
              <a:t>();</a:t>
            </a:r>
          </a:p>
          <a:p>
            <a:r>
              <a:rPr lang="en-US" altLang="zh-CN" sz="1600" smtClean="0"/>
              <a:t>    A </a:t>
            </a:r>
            <a:r>
              <a:rPr lang="en-US" altLang="zh-CN" sz="1600" err="1" smtClean="0"/>
              <a:t>a</a:t>
            </a:r>
            <a:r>
              <a:rPr lang="en-US" altLang="zh-CN" sz="1600" smtClean="0"/>
              <a:t> = new A();</a:t>
            </a:r>
          </a:p>
          <a:p>
            <a:r>
              <a:rPr lang="en-US" altLang="zh-CN" sz="1600" smtClean="0"/>
              <a:t>    a.bar();</a:t>
            </a:r>
          </a:p>
          <a:p>
            <a:r>
              <a:rPr lang="en-US" altLang="zh-CN" sz="1600" smtClean="0"/>
              <a:t>    </a:t>
            </a:r>
            <a:r>
              <a:rPr lang="en-US" altLang="zh-CN" sz="1600" err="1" smtClean="0"/>
              <a:t>IFoo</a:t>
            </a:r>
            <a:r>
              <a:rPr lang="en-US" altLang="zh-CN" sz="1600" smtClean="0"/>
              <a:t> b = new B();</a:t>
            </a:r>
          </a:p>
          <a:p>
            <a:r>
              <a:rPr lang="en-US" altLang="zh-CN" sz="1600" smtClean="0"/>
              <a:t>    b.bar();</a:t>
            </a:r>
          </a:p>
          <a:p>
            <a:r>
              <a:rPr lang="en-US" altLang="zh-CN" sz="1600" smtClean="0"/>
              <a:t>  }  </a:t>
            </a:r>
          </a:p>
          <a:p>
            <a:r>
              <a:rPr lang="en-US" altLang="zh-CN" sz="1600" smtClean="0"/>
              <a:t>};</a:t>
            </a:r>
            <a:endParaRPr lang="zh-CN" altLang="en-US" sz="1600"/>
          </a:p>
        </p:txBody>
      </p:sp>
      <p:sp>
        <p:nvSpPr>
          <p:cNvPr id="8" name="矩形 7"/>
          <p:cNvSpPr/>
          <p:nvPr/>
        </p:nvSpPr>
        <p:spPr>
          <a:xfrm>
            <a:off x="3059832" y="0"/>
            <a:ext cx="7128792" cy="698652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altLang="zh-CN" sz="1400" smtClean="0"/>
          </a:p>
          <a:p>
            <a:r>
              <a:rPr lang="en-US" altLang="zh-CN" sz="1400" smtClean="0"/>
              <a:t>Compiled from "Demo.java"</a:t>
            </a:r>
          </a:p>
          <a:p>
            <a:r>
              <a:rPr lang="en-US" altLang="zh-CN" sz="1400" smtClean="0"/>
              <a:t>public class Demo extends </a:t>
            </a:r>
            <a:r>
              <a:rPr lang="en-US" altLang="zh-CN" sz="1400" err="1" smtClean="0"/>
              <a:t>java.lang.Object</a:t>
            </a:r>
            <a:r>
              <a:rPr lang="en-US" altLang="zh-CN" sz="1400" smtClean="0"/>
              <a:t>{</a:t>
            </a:r>
          </a:p>
          <a:p>
            <a:r>
              <a:rPr lang="en-US" altLang="zh-CN" sz="1400" smtClean="0"/>
              <a:t>public Demo();</a:t>
            </a:r>
          </a:p>
          <a:p>
            <a:r>
              <a:rPr lang="en-US" altLang="zh-CN" sz="1400" smtClean="0"/>
              <a:t>  Code:</a:t>
            </a:r>
          </a:p>
          <a:p>
            <a:r>
              <a:rPr lang="en-US" altLang="zh-CN" sz="1400" smtClean="0"/>
              <a:t>   0:	aload_0</a:t>
            </a:r>
          </a:p>
          <a:p>
            <a:r>
              <a:rPr lang="en-US" altLang="zh-CN" sz="1400" smtClean="0"/>
              <a:t>   1:	</a:t>
            </a:r>
            <a:r>
              <a:rPr lang="en-US" altLang="zh-CN" sz="1400" err="1" smtClean="0">
                <a:solidFill>
                  <a:srgbClr val="FF0000"/>
                </a:solidFill>
              </a:rPr>
              <a:t>invokespecial</a:t>
            </a:r>
            <a:r>
              <a:rPr lang="en-US" altLang="zh-CN" sz="1400" smtClean="0"/>
              <a:t>	#1; //Method java/</a:t>
            </a:r>
            <a:r>
              <a:rPr lang="en-US" altLang="zh-CN" sz="1400" err="1" smtClean="0"/>
              <a:t>lang</a:t>
            </a:r>
            <a:r>
              <a:rPr lang="en-US" altLang="zh-CN" sz="1400" smtClean="0"/>
              <a:t>/Object."&lt;init&gt;":()V</a:t>
            </a:r>
          </a:p>
          <a:p>
            <a:r>
              <a:rPr lang="en-US" altLang="zh-CN" sz="1400" smtClean="0"/>
              <a:t>   4:	return</a:t>
            </a:r>
          </a:p>
          <a:p>
            <a:endParaRPr lang="en-US" altLang="zh-CN" sz="1400" smtClean="0"/>
          </a:p>
          <a:p>
            <a:r>
              <a:rPr lang="en-US" altLang="zh-CN" sz="1400" smtClean="0"/>
              <a:t>public void execute();</a:t>
            </a:r>
          </a:p>
          <a:p>
            <a:r>
              <a:rPr lang="en-US" altLang="zh-CN" sz="1400" smtClean="0"/>
              <a:t>  Code:</a:t>
            </a:r>
          </a:p>
          <a:p>
            <a:r>
              <a:rPr lang="en-US" altLang="zh-CN" sz="1400" smtClean="0"/>
              <a:t>   0:	</a:t>
            </a:r>
            <a:r>
              <a:rPr lang="en-US" altLang="zh-CN" sz="1400" err="1" smtClean="0">
                <a:solidFill>
                  <a:srgbClr val="FF0000"/>
                </a:solidFill>
              </a:rPr>
              <a:t>invokestatic</a:t>
            </a:r>
            <a:r>
              <a:rPr lang="en-US" altLang="zh-CN" sz="1400" smtClean="0"/>
              <a:t>	#2; //Method </a:t>
            </a:r>
            <a:r>
              <a:rPr lang="en-US" altLang="zh-CN" sz="1400" err="1" smtClean="0"/>
              <a:t>A.execute</a:t>
            </a:r>
            <a:r>
              <a:rPr lang="en-US" altLang="zh-CN" sz="1400" smtClean="0"/>
              <a:t>:()I</a:t>
            </a:r>
          </a:p>
          <a:p>
            <a:r>
              <a:rPr lang="en-US" altLang="zh-CN" sz="1400" smtClean="0"/>
              <a:t>   3:	pop</a:t>
            </a:r>
          </a:p>
          <a:p>
            <a:r>
              <a:rPr lang="en-US" altLang="zh-CN" sz="1400" smtClean="0"/>
              <a:t>   4:	new	#3; //class A</a:t>
            </a:r>
          </a:p>
          <a:p>
            <a:r>
              <a:rPr lang="en-US" altLang="zh-CN" sz="1400" smtClean="0"/>
              <a:t>   7:	dup</a:t>
            </a:r>
          </a:p>
          <a:p>
            <a:r>
              <a:rPr lang="en-US" altLang="zh-CN" sz="1400" smtClean="0"/>
              <a:t>   8:	</a:t>
            </a:r>
            <a:r>
              <a:rPr lang="en-US" altLang="zh-CN" sz="1400" err="1" smtClean="0">
                <a:solidFill>
                  <a:srgbClr val="FF0000"/>
                </a:solidFill>
              </a:rPr>
              <a:t>invokespecial</a:t>
            </a:r>
            <a:r>
              <a:rPr lang="en-US" altLang="zh-CN" sz="1400" smtClean="0"/>
              <a:t>	#4; //Method A."&lt;init&gt;":()V</a:t>
            </a:r>
          </a:p>
          <a:p>
            <a:r>
              <a:rPr lang="en-US" altLang="zh-CN" sz="1400" smtClean="0"/>
              <a:t>   11:	astore_1</a:t>
            </a:r>
          </a:p>
          <a:p>
            <a:r>
              <a:rPr lang="en-US" altLang="zh-CN" sz="1400" smtClean="0"/>
              <a:t>   12:	aload_1</a:t>
            </a:r>
          </a:p>
          <a:p>
            <a:r>
              <a:rPr lang="en-US" altLang="zh-CN" sz="1400" smtClean="0"/>
              <a:t>   13:	</a:t>
            </a:r>
            <a:r>
              <a:rPr lang="en-US" altLang="zh-CN" sz="1400" err="1" smtClean="0">
                <a:solidFill>
                  <a:srgbClr val="FF0000"/>
                </a:solidFill>
              </a:rPr>
              <a:t>invokevirtual</a:t>
            </a:r>
            <a:r>
              <a:rPr lang="en-US" altLang="zh-CN" sz="1400" smtClean="0"/>
              <a:t>	#5; //Method A.bar:()I</a:t>
            </a:r>
          </a:p>
          <a:p>
            <a:r>
              <a:rPr lang="en-US" altLang="zh-CN" sz="1400" smtClean="0"/>
              <a:t>   16:	pop</a:t>
            </a:r>
          </a:p>
          <a:p>
            <a:r>
              <a:rPr lang="en-US" altLang="zh-CN" sz="1400" smtClean="0"/>
              <a:t>   17:	new	#6; //class B</a:t>
            </a:r>
          </a:p>
          <a:p>
            <a:r>
              <a:rPr lang="en-US" altLang="zh-CN" sz="1400" smtClean="0"/>
              <a:t>   20:	dup</a:t>
            </a:r>
          </a:p>
          <a:p>
            <a:r>
              <a:rPr lang="en-US" altLang="zh-CN" sz="1400" smtClean="0"/>
              <a:t>   21:	</a:t>
            </a:r>
            <a:r>
              <a:rPr lang="en-US" altLang="zh-CN" sz="1400" err="1" smtClean="0">
                <a:solidFill>
                  <a:srgbClr val="FF0000"/>
                </a:solidFill>
              </a:rPr>
              <a:t>invokespecial</a:t>
            </a:r>
            <a:r>
              <a:rPr lang="en-US" altLang="zh-CN" sz="1400" smtClean="0"/>
              <a:t>	#7; //Method B."&lt;init&gt;":()V</a:t>
            </a:r>
          </a:p>
          <a:p>
            <a:r>
              <a:rPr lang="en-US" altLang="zh-CN" sz="1400" smtClean="0"/>
              <a:t>   24:	astore_2</a:t>
            </a:r>
          </a:p>
          <a:p>
            <a:r>
              <a:rPr lang="en-US" altLang="zh-CN" sz="1400" smtClean="0"/>
              <a:t>   25:	aload_2</a:t>
            </a:r>
          </a:p>
          <a:p>
            <a:r>
              <a:rPr lang="en-US" altLang="zh-CN" sz="1400" smtClean="0"/>
              <a:t>   26:	</a:t>
            </a:r>
            <a:r>
              <a:rPr lang="en-US" altLang="zh-CN" sz="1400" err="1" smtClean="0">
                <a:solidFill>
                  <a:srgbClr val="FF0000"/>
                </a:solidFill>
              </a:rPr>
              <a:t>invokeinterface</a:t>
            </a:r>
            <a:r>
              <a:rPr lang="en-US" altLang="zh-CN" sz="1400" smtClean="0"/>
              <a:t>	#8,  1; //</a:t>
            </a:r>
            <a:r>
              <a:rPr lang="en-US" altLang="zh-CN" sz="1400" err="1" smtClean="0"/>
              <a:t>InterfaceMethod</a:t>
            </a:r>
            <a:r>
              <a:rPr lang="en-US" altLang="zh-CN" sz="1400" smtClean="0"/>
              <a:t> IFoo.bar:()I</a:t>
            </a:r>
          </a:p>
          <a:p>
            <a:r>
              <a:rPr lang="en-US" altLang="zh-CN" sz="1400" smtClean="0"/>
              <a:t>   31:	pop</a:t>
            </a:r>
          </a:p>
          <a:p>
            <a:r>
              <a:rPr lang="en-US" altLang="zh-CN" sz="1400" smtClean="0"/>
              <a:t>   32:	return</a:t>
            </a:r>
          </a:p>
          <a:p>
            <a:endParaRPr lang="en-US" altLang="zh-CN" sz="1400" smtClean="0"/>
          </a:p>
          <a:p>
            <a:r>
              <a:rPr lang="en-US" altLang="zh-CN" sz="1400" smtClean="0"/>
              <a:t>}</a:t>
            </a:r>
          </a:p>
          <a:p>
            <a:endParaRPr lang="en-US" altLang="zh-CN" sz="1400" smtClean="0"/>
          </a:p>
          <a:p>
            <a:endParaRPr lang="en-US" altLang="zh-CN" sz="1400"/>
          </a:p>
        </p:txBody>
      </p:sp>
      <p:cxnSp>
        <p:nvCxnSpPr>
          <p:cNvPr id="12" name="直接箭头连接符 11"/>
          <p:cNvCxnSpPr/>
          <p:nvPr/>
        </p:nvCxnSpPr>
        <p:spPr>
          <a:xfrm rot="5400000" flipH="1" flipV="1">
            <a:off x="1655676" y="1664804"/>
            <a:ext cx="2592288" cy="20882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1691680" y="2492896"/>
            <a:ext cx="2304256" cy="20162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1835696" y="3429000"/>
            <a:ext cx="2160240" cy="12241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1187624" y="4005064"/>
            <a:ext cx="2808312" cy="10081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V="1">
            <a:off x="2267744" y="4869160"/>
            <a:ext cx="1728192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1259632" y="5517232"/>
            <a:ext cx="273630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程序</a:t>
            </a:r>
            <a:r>
              <a:rPr lang="en-US" altLang="zh-CN" smtClean="0"/>
              <a:t>(</a:t>
            </a:r>
            <a:r>
              <a:rPr lang="zh-CN" altLang="en-US" smtClean="0"/>
              <a:t>线程</a:t>
            </a:r>
            <a:r>
              <a:rPr lang="en-US" altLang="zh-CN" smtClean="0"/>
              <a:t>)</a:t>
            </a:r>
            <a:r>
              <a:rPr lang="zh-CN" altLang="en-US" smtClean="0"/>
              <a:t>如何在栈里运行？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1403648" y="4941168"/>
            <a:ext cx="5987008" cy="1584176"/>
          </a:xfrm>
        </p:spPr>
        <p:txBody>
          <a:bodyPr>
            <a:normAutofit/>
          </a:bodyPr>
          <a:lstStyle/>
          <a:p>
            <a:r>
              <a:rPr lang="en-US" altLang="zh-CN" sz="2000" smtClean="0"/>
              <a:t>PC</a:t>
            </a:r>
            <a:r>
              <a:rPr lang="zh-CN" altLang="en-US" sz="2000" smtClean="0"/>
              <a:t>寄存器：保存指令计数器</a:t>
            </a:r>
          </a:p>
          <a:p>
            <a:r>
              <a:rPr lang="zh-CN" altLang="en-US" sz="2000" smtClean="0"/>
              <a:t>栈帧：每次函数调用都会创建一个栈帧</a:t>
            </a:r>
          </a:p>
          <a:p>
            <a:r>
              <a:rPr lang="zh-CN" altLang="en-US" sz="2000" smtClean="0"/>
              <a:t>局部变量区：存放方法中的局部变量、函数参数</a:t>
            </a:r>
          </a:p>
          <a:p>
            <a:r>
              <a:rPr lang="zh-CN" altLang="en-US" sz="2000" smtClean="0"/>
              <a:t>操作数栈：存放中间计算结果</a:t>
            </a:r>
          </a:p>
          <a:p>
            <a:endParaRPr lang="zh-CN" altLang="en-US" sz="2000"/>
          </a:p>
        </p:txBody>
      </p:sp>
      <p:sp>
        <p:nvSpPr>
          <p:cNvPr id="6349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63489" name="Group 1"/>
          <p:cNvGrpSpPr>
            <a:grpSpLocks noChangeAspect="1"/>
          </p:cNvGrpSpPr>
          <p:nvPr/>
        </p:nvGrpSpPr>
        <p:grpSpPr bwMode="auto">
          <a:xfrm>
            <a:off x="1763688" y="1484784"/>
            <a:ext cx="5576167" cy="3312368"/>
            <a:chOff x="4873" y="5148"/>
            <a:chExt cx="3481" cy="2066"/>
          </a:xfrm>
        </p:grpSpPr>
        <p:sp>
          <p:nvSpPr>
            <p:cNvPr id="63497" name="AutoShape 9"/>
            <p:cNvSpPr>
              <a:spLocks noChangeAspect="1" noChangeArrowheads="1" noTextEdit="1"/>
            </p:cNvSpPr>
            <p:nvPr/>
          </p:nvSpPr>
          <p:spPr bwMode="auto">
            <a:xfrm>
              <a:off x="4873" y="5148"/>
              <a:ext cx="3481" cy="2066"/>
            </a:xfrm>
            <a:prstGeom prst="rect">
              <a:avLst/>
            </a:prstGeom>
            <a:gradFill rotWithShape="0">
              <a:gsLst>
                <a:gs pos="0">
                  <a:srgbClr val="FF87B9"/>
                </a:gs>
                <a:gs pos="50000">
                  <a:srgbClr val="FFD7E7"/>
                </a:gs>
                <a:gs pos="100000">
                  <a:srgbClr val="FF87B9"/>
                </a:gs>
              </a:gsLst>
              <a:lin ang="18900000" scaled="1"/>
            </a:gradFill>
            <a:ln w="12700">
              <a:solidFill>
                <a:srgbClr val="FF87B9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/>
            </a:p>
          </p:txBody>
        </p:sp>
        <p:sp>
          <p:nvSpPr>
            <p:cNvPr id="63496" name="Text Box 8"/>
            <p:cNvSpPr txBox="1">
              <a:spLocks noChangeArrowheads="1"/>
            </p:cNvSpPr>
            <p:nvPr/>
          </p:nvSpPr>
          <p:spPr bwMode="auto">
            <a:xfrm>
              <a:off x="5103" y="5342"/>
              <a:ext cx="577" cy="1625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87BAFF"/>
                </a:gs>
              </a:gsLst>
              <a:lin ang="5400000" scaled="1"/>
            </a:gradFill>
            <a:ln w="12700">
              <a:solidFill>
                <a:srgbClr val="4B98FF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002C69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PC</a:t>
              </a:r>
            </a:p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寄</a:t>
              </a:r>
              <a:endParaRPr kumimoji="0" lang="en-US" altLang="zh-CN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endParaRPr>
            </a:p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存</a:t>
              </a:r>
              <a:endParaRPr kumimoji="0" lang="en-US" altLang="zh-CN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endParaRPr>
            </a:p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器</a:t>
              </a: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63495" name="Text Box 7"/>
            <p:cNvSpPr txBox="1">
              <a:spLocks noChangeArrowheads="1"/>
            </p:cNvSpPr>
            <p:nvPr/>
          </p:nvSpPr>
          <p:spPr bwMode="auto">
            <a:xfrm>
              <a:off x="5747" y="5342"/>
              <a:ext cx="2257" cy="72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AFD0"/>
                </a:gs>
              </a:gsLst>
              <a:lin ang="5400000" scaled="1"/>
            </a:gradFill>
            <a:ln w="12700">
              <a:solidFill>
                <a:srgbClr val="FF87B9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9A0040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栈帧</a:t>
              </a:r>
              <a:r>
                <a:rPr kumimoji="0" lang="en-US" altLang="zh-CN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1</a:t>
              </a:r>
              <a:endParaRPr kumimoji="0" lang="en-US" altLang="zh-CN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63494" name="Text Box 6"/>
            <p:cNvSpPr txBox="1">
              <a:spLocks noChangeArrowheads="1"/>
            </p:cNvSpPr>
            <p:nvPr/>
          </p:nvSpPr>
          <p:spPr bwMode="auto">
            <a:xfrm>
              <a:off x="5747" y="5650"/>
              <a:ext cx="1158" cy="411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8EB9"/>
                </a:gs>
              </a:gsLst>
              <a:lin ang="5400000" scaled="1"/>
            </a:gradFill>
            <a:ln w="12700">
              <a:solidFill>
                <a:srgbClr val="FF5597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71002C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局部变量区</a:t>
              </a:r>
              <a:endParaRPr kumimoji="0" lang="zh-CN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63493" name="Text Box 5"/>
            <p:cNvSpPr txBox="1">
              <a:spLocks noChangeArrowheads="1"/>
            </p:cNvSpPr>
            <p:nvPr/>
          </p:nvSpPr>
          <p:spPr bwMode="auto">
            <a:xfrm>
              <a:off x="6905" y="5650"/>
              <a:ext cx="1099" cy="412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8EB9"/>
                </a:gs>
              </a:gsLst>
              <a:lin ang="5400000" scaled="1"/>
            </a:gradFill>
            <a:ln w="12700">
              <a:solidFill>
                <a:srgbClr val="FF5597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71002C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操作数栈区</a:t>
              </a:r>
              <a:endParaRPr kumimoji="0" lang="zh-CN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63492" name="Text Box 4"/>
            <p:cNvSpPr txBox="1">
              <a:spLocks noChangeArrowheads="1"/>
            </p:cNvSpPr>
            <p:nvPr/>
          </p:nvSpPr>
          <p:spPr bwMode="auto">
            <a:xfrm>
              <a:off x="5747" y="6239"/>
              <a:ext cx="2257" cy="728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8EB9"/>
                </a:gs>
              </a:gsLst>
              <a:lin ang="5400000" scaled="1"/>
            </a:gradFill>
            <a:ln w="12700">
              <a:solidFill>
                <a:srgbClr val="FF5597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71002C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栈帧</a:t>
              </a:r>
              <a:r>
                <a:rPr kumimoji="0" lang="en-US" altLang="zh-CN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2</a:t>
              </a:r>
              <a:endParaRPr kumimoji="0" lang="en-US" altLang="zh-CN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63491" name="Text Box 3"/>
            <p:cNvSpPr txBox="1">
              <a:spLocks noChangeArrowheads="1"/>
            </p:cNvSpPr>
            <p:nvPr/>
          </p:nvSpPr>
          <p:spPr bwMode="auto">
            <a:xfrm>
              <a:off x="5747" y="6555"/>
              <a:ext cx="1158" cy="412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8EB9"/>
                </a:gs>
              </a:gsLst>
              <a:lin ang="5400000" scaled="1"/>
            </a:gradFill>
            <a:ln w="12700">
              <a:solidFill>
                <a:srgbClr val="FF5597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71002C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局部变量区</a:t>
              </a:r>
              <a:endParaRPr kumimoji="0" lang="zh-CN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63490" name="Text Box 2"/>
            <p:cNvSpPr txBox="1">
              <a:spLocks noChangeArrowheads="1"/>
            </p:cNvSpPr>
            <p:nvPr/>
          </p:nvSpPr>
          <p:spPr bwMode="auto">
            <a:xfrm>
              <a:off x="6905" y="6555"/>
              <a:ext cx="1099" cy="412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8EB9"/>
                </a:gs>
              </a:gsLst>
              <a:lin ang="5400000" scaled="1"/>
            </a:gradFill>
            <a:ln w="12700">
              <a:solidFill>
                <a:srgbClr val="FF5597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71002C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操作数栈区</a:t>
              </a:r>
              <a:endParaRPr kumimoji="0" lang="zh-CN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 descr="Demo指令执行动画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51520" y="3068960"/>
            <a:ext cx="4000500" cy="2971800"/>
          </a:xfrm>
        </p:spPr>
      </p:pic>
      <p:sp>
        <p:nvSpPr>
          <p:cNvPr id="5" name="矩形 4"/>
          <p:cNvSpPr/>
          <p:nvPr/>
        </p:nvSpPr>
        <p:spPr>
          <a:xfrm>
            <a:off x="251520" y="620688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mtClean="0"/>
              <a:t>public class </a:t>
            </a:r>
            <a:r>
              <a:rPr lang="en-US" altLang="zh-CN" err="1" smtClean="0"/>
              <a:t>DemoStack</a:t>
            </a:r>
            <a:r>
              <a:rPr lang="en-US" altLang="zh-CN" smtClean="0"/>
              <a:t> {</a:t>
            </a:r>
          </a:p>
          <a:p>
            <a:r>
              <a:rPr lang="en-US" altLang="zh-CN" smtClean="0"/>
              <a:t>  public static void </a:t>
            </a:r>
            <a:r>
              <a:rPr lang="en-US" altLang="zh-CN" err="1" smtClean="0"/>
              <a:t>foo</a:t>
            </a:r>
            <a:r>
              <a:rPr lang="en-US" altLang="zh-CN" smtClean="0"/>
              <a:t>() {</a:t>
            </a:r>
          </a:p>
          <a:p>
            <a:r>
              <a:rPr lang="en-US" altLang="zh-CN" smtClean="0"/>
              <a:t>    </a:t>
            </a:r>
            <a:r>
              <a:rPr lang="en-US" altLang="zh-CN" err="1" smtClean="0"/>
              <a:t>int</a:t>
            </a:r>
            <a:r>
              <a:rPr lang="en-US" altLang="zh-CN" smtClean="0"/>
              <a:t> a = 1;</a:t>
            </a:r>
          </a:p>
          <a:p>
            <a:r>
              <a:rPr lang="en-US" altLang="zh-CN" smtClean="0"/>
              <a:t>    </a:t>
            </a:r>
            <a:r>
              <a:rPr lang="en-US" altLang="zh-CN" err="1" smtClean="0"/>
              <a:t>int</a:t>
            </a:r>
            <a:r>
              <a:rPr lang="en-US" altLang="zh-CN" smtClean="0"/>
              <a:t> b = 2;</a:t>
            </a:r>
          </a:p>
          <a:p>
            <a:r>
              <a:rPr lang="en-US" altLang="zh-CN" smtClean="0"/>
              <a:t>    </a:t>
            </a:r>
            <a:r>
              <a:rPr lang="en-US" altLang="zh-CN" err="1" smtClean="0"/>
              <a:t>int</a:t>
            </a:r>
            <a:r>
              <a:rPr lang="en-US" altLang="zh-CN" smtClean="0"/>
              <a:t> c = (a + b) * 5;</a:t>
            </a:r>
          </a:p>
          <a:p>
            <a:r>
              <a:rPr lang="en-US" altLang="zh-CN" smtClean="0"/>
              <a:t>  }  </a:t>
            </a:r>
          </a:p>
          <a:p>
            <a:r>
              <a:rPr lang="en-US" altLang="zh-CN" smtClean="0"/>
              <a:t>};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319464" y="0"/>
            <a:ext cx="4824536" cy="698652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400" smtClean="0"/>
              <a:t>Compiled from "DemoStack.java"</a:t>
            </a:r>
          </a:p>
          <a:p>
            <a:r>
              <a:rPr lang="en-US" altLang="zh-CN" sz="1400" smtClean="0"/>
              <a:t>public class </a:t>
            </a:r>
            <a:r>
              <a:rPr lang="en-US" altLang="zh-CN" sz="1400" err="1" smtClean="0"/>
              <a:t>DemoStack</a:t>
            </a:r>
            <a:r>
              <a:rPr lang="en-US" altLang="zh-CN" sz="1400" smtClean="0"/>
              <a:t> extends </a:t>
            </a:r>
            <a:r>
              <a:rPr lang="en-US" altLang="zh-CN" sz="1400" err="1" smtClean="0"/>
              <a:t>java.lang.Object</a:t>
            </a:r>
            <a:r>
              <a:rPr lang="en-US" altLang="zh-CN" sz="1400" smtClean="0"/>
              <a:t>{</a:t>
            </a:r>
          </a:p>
          <a:p>
            <a:r>
              <a:rPr lang="en-US" altLang="zh-CN" sz="1400" smtClean="0"/>
              <a:t>public </a:t>
            </a:r>
            <a:r>
              <a:rPr lang="en-US" altLang="zh-CN" sz="1400" err="1" smtClean="0"/>
              <a:t>DemoStack</a:t>
            </a:r>
            <a:r>
              <a:rPr lang="en-US" altLang="zh-CN" sz="1400" smtClean="0"/>
              <a:t>();</a:t>
            </a:r>
          </a:p>
          <a:p>
            <a:r>
              <a:rPr lang="en-US" altLang="zh-CN" sz="1400" smtClean="0"/>
              <a:t>  Code:</a:t>
            </a:r>
          </a:p>
          <a:p>
            <a:r>
              <a:rPr lang="en-US" altLang="zh-CN" sz="1400" smtClean="0"/>
              <a:t>   0:	aload_0</a:t>
            </a:r>
          </a:p>
          <a:p>
            <a:r>
              <a:rPr lang="en-US" altLang="zh-CN" sz="1400" smtClean="0"/>
              <a:t>   1:	</a:t>
            </a:r>
            <a:r>
              <a:rPr lang="en-US" altLang="zh-CN" sz="1400" err="1" smtClean="0"/>
              <a:t>invokespecial</a:t>
            </a:r>
            <a:r>
              <a:rPr lang="en-US" altLang="zh-CN" sz="1400" smtClean="0"/>
              <a:t>	#1; //Method java/</a:t>
            </a:r>
            <a:r>
              <a:rPr lang="en-US" altLang="zh-CN" sz="1400" err="1" smtClean="0"/>
              <a:t>lang</a:t>
            </a:r>
            <a:r>
              <a:rPr lang="en-US" altLang="zh-CN" sz="1400" smtClean="0"/>
              <a:t>/Object."&lt;init&gt;":()V</a:t>
            </a:r>
          </a:p>
          <a:p>
            <a:r>
              <a:rPr lang="en-US" altLang="zh-CN" sz="1400" smtClean="0"/>
              <a:t>   4:	return</a:t>
            </a:r>
          </a:p>
          <a:p>
            <a:endParaRPr lang="en-US" altLang="zh-CN" sz="1400" smtClean="0"/>
          </a:p>
          <a:p>
            <a:r>
              <a:rPr lang="en-US" altLang="zh-CN" sz="1400" smtClean="0"/>
              <a:t>public static void </a:t>
            </a:r>
            <a:r>
              <a:rPr lang="en-US" altLang="zh-CN" sz="1400" err="1" smtClean="0"/>
              <a:t>foo</a:t>
            </a:r>
            <a:r>
              <a:rPr lang="en-US" altLang="zh-CN" sz="1400" smtClean="0"/>
              <a:t>();</a:t>
            </a:r>
          </a:p>
          <a:p>
            <a:r>
              <a:rPr lang="en-US" altLang="zh-CN" sz="1400" smtClean="0"/>
              <a:t>  Code:</a:t>
            </a:r>
          </a:p>
          <a:p>
            <a:r>
              <a:rPr lang="en-US" altLang="zh-CN" sz="1400" smtClean="0"/>
              <a:t>   0:	iconst_1//</a:t>
            </a:r>
            <a:r>
              <a:rPr lang="zh-CN" altLang="en-US" sz="1400" smtClean="0"/>
              <a:t>定义常量</a:t>
            </a:r>
            <a:r>
              <a:rPr lang="en-US" altLang="zh-CN" sz="1400" smtClean="0"/>
              <a:t>1</a:t>
            </a:r>
            <a:r>
              <a:rPr lang="zh-CN" altLang="en-US" sz="1400" smtClean="0"/>
              <a:t>，压入栈</a:t>
            </a:r>
          </a:p>
          <a:p>
            <a:r>
              <a:rPr lang="zh-CN" altLang="en-US" sz="1400" smtClean="0"/>
              <a:t>   </a:t>
            </a:r>
            <a:r>
              <a:rPr lang="en-US" altLang="zh-CN" sz="1400" smtClean="0"/>
              <a:t>1:	istore_0//</a:t>
            </a:r>
            <a:r>
              <a:rPr lang="zh-CN" altLang="en-US" sz="1400" smtClean="0"/>
              <a:t>弹出栈顶存到局部变量区</a:t>
            </a:r>
            <a:r>
              <a:rPr lang="en-US" altLang="zh-CN" sz="1400" smtClean="0"/>
              <a:t>0</a:t>
            </a:r>
          </a:p>
          <a:p>
            <a:r>
              <a:rPr lang="en-US" altLang="zh-CN" sz="1400" smtClean="0"/>
              <a:t>   2:	iconst_2//</a:t>
            </a:r>
            <a:r>
              <a:rPr lang="zh-CN" altLang="en-US" sz="1400" smtClean="0"/>
              <a:t>定义常量</a:t>
            </a:r>
            <a:r>
              <a:rPr lang="en-US" altLang="zh-CN" sz="1400" smtClean="0"/>
              <a:t>2</a:t>
            </a:r>
            <a:r>
              <a:rPr lang="zh-CN" altLang="en-US" sz="1400" smtClean="0"/>
              <a:t>，压入栈</a:t>
            </a:r>
          </a:p>
          <a:p>
            <a:r>
              <a:rPr lang="zh-CN" altLang="en-US" sz="1400" smtClean="0"/>
              <a:t>   </a:t>
            </a:r>
            <a:r>
              <a:rPr lang="en-US" altLang="zh-CN" sz="1400" smtClean="0"/>
              <a:t>3:	istore_1//</a:t>
            </a:r>
            <a:r>
              <a:rPr lang="zh-CN" altLang="en-US" sz="1400" smtClean="0"/>
              <a:t>弹出栈顶存到局部变量区</a:t>
            </a:r>
            <a:r>
              <a:rPr lang="en-US" altLang="zh-CN" sz="1400" smtClean="0"/>
              <a:t>1</a:t>
            </a:r>
          </a:p>
          <a:p>
            <a:r>
              <a:rPr lang="en-US" altLang="zh-CN" sz="1400" smtClean="0"/>
              <a:t>   4:	iload_0//</a:t>
            </a:r>
            <a:r>
              <a:rPr lang="zh-CN" altLang="en-US" sz="1400" smtClean="0"/>
              <a:t>加载局部变量区</a:t>
            </a:r>
            <a:r>
              <a:rPr lang="en-US" altLang="zh-CN" sz="1400" smtClean="0"/>
              <a:t>0</a:t>
            </a:r>
          </a:p>
          <a:p>
            <a:r>
              <a:rPr lang="en-US" altLang="zh-CN" sz="1400" smtClean="0"/>
              <a:t>   5:	iload_1//</a:t>
            </a:r>
            <a:r>
              <a:rPr lang="zh-CN" altLang="en-US" sz="1400" smtClean="0"/>
              <a:t>加载局部变量区</a:t>
            </a:r>
            <a:r>
              <a:rPr lang="en-US" altLang="zh-CN" sz="1400" smtClean="0"/>
              <a:t>1</a:t>
            </a:r>
          </a:p>
          <a:p>
            <a:r>
              <a:rPr lang="en-US" altLang="zh-CN" sz="1400" smtClean="0"/>
              <a:t>   6:	</a:t>
            </a:r>
            <a:r>
              <a:rPr lang="en-US" altLang="zh-CN" sz="1400" err="1" smtClean="0"/>
              <a:t>iadd</a:t>
            </a:r>
            <a:r>
              <a:rPr lang="en-US" altLang="zh-CN" sz="1400" smtClean="0"/>
              <a:t>//</a:t>
            </a:r>
            <a:r>
              <a:rPr lang="zh-CN" altLang="en-US" sz="1400" smtClean="0"/>
              <a:t>加法结果，压入栈</a:t>
            </a:r>
          </a:p>
          <a:p>
            <a:r>
              <a:rPr lang="zh-CN" altLang="en-US" sz="1400" smtClean="0"/>
              <a:t>   </a:t>
            </a:r>
            <a:r>
              <a:rPr lang="en-US" altLang="zh-CN" sz="1400" smtClean="0"/>
              <a:t>7:	iconst_5//</a:t>
            </a:r>
            <a:r>
              <a:rPr lang="zh-CN" altLang="en-US" sz="1400" smtClean="0"/>
              <a:t>定义常量，压入栈</a:t>
            </a:r>
          </a:p>
          <a:p>
            <a:r>
              <a:rPr lang="zh-CN" altLang="en-US" sz="1400" smtClean="0"/>
              <a:t>   </a:t>
            </a:r>
            <a:r>
              <a:rPr lang="en-US" altLang="zh-CN" sz="1400" smtClean="0"/>
              <a:t>8:	</a:t>
            </a:r>
            <a:r>
              <a:rPr lang="en-US" altLang="zh-CN" sz="1400" err="1" smtClean="0"/>
              <a:t>imul</a:t>
            </a:r>
            <a:r>
              <a:rPr lang="en-US" altLang="zh-CN" sz="1400" smtClean="0"/>
              <a:t>//</a:t>
            </a:r>
            <a:r>
              <a:rPr lang="zh-CN" altLang="en-US" sz="1400" smtClean="0"/>
              <a:t>乘法结果，压入栈</a:t>
            </a:r>
          </a:p>
          <a:p>
            <a:r>
              <a:rPr lang="zh-CN" altLang="en-US" sz="1400" smtClean="0"/>
              <a:t>   </a:t>
            </a:r>
            <a:r>
              <a:rPr lang="en-US" altLang="zh-CN" sz="1400" smtClean="0"/>
              <a:t>9:	istore_2//</a:t>
            </a:r>
            <a:r>
              <a:rPr lang="zh-CN" altLang="en-US" sz="1400" smtClean="0"/>
              <a:t>弹出栈顶存到局变量去</a:t>
            </a:r>
            <a:r>
              <a:rPr lang="en-US" altLang="zh-CN" sz="1400" smtClean="0"/>
              <a:t>2</a:t>
            </a:r>
          </a:p>
          <a:p>
            <a:r>
              <a:rPr lang="en-US" altLang="zh-CN" sz="1400" smtClean="0"/>
              <a:t>   10:	return</a:t>
            </a:r>
          </a:p>
          <a:p>
            <a:endParaRPr lang="en-US" altLang="zh-CN" sz="1400" smtClean="0"/>
          </a:p>
          <a:p>
            <a:r>
              <a:rPr lang="en-US" altLang="zh-CN" sz="1400" smtClean="0"/>
              <a:t>}</a:t>
            </a:r>
          </a:p>
          <a:p>
            <a:endParaRPr lang="en-US" altLang="zh-CN" sz="1400" smtClean="0"/>
          </a:p>
          <a:p>
            <a:endParaRPr lang="en-US" altLang="zh-CN" sz="1400" smtClean="0"/>
          </a:p>
          <a:p>
            <a:endParaRPr lang="en-US" altLang="zh-CN" sz="1400" smtClean="0"/>
          </a:p>
          <a:p>
            <a:endParaRPr lang="en-US" altLang="zh-CN" sz="1400" smtClean="0"/>
          </a:p>
          <a:p>
            <a:endParaRPr lang="en-US" altLang="zh-CN" sz="1400" smtClean="0"/>
          </a:p>
          <a:p>
            <a:endParaRPr lang="en-US" altLang="zh-CN" sz="1400" smtClean="0"/>
          </a:p>
          <a:p>
            <a:endParaRPr lang="en-US" altLang="zh-CN" sz="1400" smtClean="0"/>
          </a:p>
          <a:p>
            <a:endParaRPr lang="en-US" altLang="zh-CN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err="1" smtClean="0"/>
              <a:t>Why&amp;When</a:t>
            </a:r>
            <a:r>
              <a:rPr lang="zh-CN" altLang="en-US" smtClean="0"/>
              <a:t>编译执行</a:t>
            </a:r>
            <a:r>
              <a:rPr lang="en-US" altLang="zh-CN" smtClean="0"/>
              <a:t>?</a:t>
            </a:r>
            <a:endParaRPr lang="zh-CN" altLang="en-US"/>
          </a:p>
        </p:txBody>
      </p:sp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0032" y="2348880"/>
            <a:ext cx="3327117" cy="2040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436096" y="170080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编译执行</a:t>
            </a:r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979712" y="177281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解释执行</a:t>
            </a:r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195736" y="4581128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 smtClean="0"/>
              <a:t>效率低</a:t>
            </a:r>
            <a:endParaRPr lang="en-US" altLang="zh-CN" smtClean="0"/>
          </a:p>
          <a:p>
            <a:pPr>
              <a:buFont typeface="Wingdings" pitchFamily="2" charset="2"/>
              <a:buChar char="l"/>
            </a:pPr>
            <a:r>
              <a:rPr lang="zh-CN" altLang="en-US" smtClean="0"/>
              <a:t>字节码</a:t>
            </a:r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652120" y="4581128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 smtClean="0"/>
              <a:t>效率高</a:t>
            </a:r>
            <a:endParaRPr lang="en-US" altLang="zh-CN" smtClean="0"/>
          </a:p>
          <a:p>
            <a:pPr>
              <a:buFont typeface="Wingdings" pitchFamily="2" charset="2"/>
              <a:buChar char="l"/>
            </a:pPr>
            <a:r>
              <a:rPr lang="zh-CN" altLang="en-US" smtClean="0"/>
              <a:t>机器码</a:t>
            </a:r>
            <a:endParaRPr lang="zh-CN" altLang="en-US"/>
          </a:p>
        </p:txBody>
      </p:sp>
      <p:sp>
        <p:nvSpPr>
          <p:cNvPr id="11" name="下弧形箭头 10"/>
          <p:cNvSpPr/>
          <p:nvPr/>
        </p:nvSpPr>
        <p:spPr>
          <a:xfrm>
            <a:off x="2843808" y="5229200"/>
            <a:ext cx="3240360" cy="86409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63888" y="5373216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执行频率高的代码</a:t>
            </a:r>
            <a:r>
              <a:rPr lang="en-US" altLang="zh-CN" smtClean="0"/>
              <a:t>JIT</a:t>
            </a:r>
            <a:r>
              <a:rPr lang="zh-CN" altLang="en-US" smtClean="0"/>
              <a:t>自动编译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88070" name="Picture 6"/>
          <p:cNvPicPr>
            <a:picLocks noChangeAspect="1" noChangeArrowheads="1"/>
          </p:cNvPicPr>
          <p:nvPr/>
        </p:nvPicPr>
        <p:blipFill>
          <a:blip r:embed="rId3" cstate="print"/>
          <a:srcRect l="6782" t="13557"/>
          <a:stretch>
            <a:fillRect/>
          </a:stretch>
        </p:blipFill>
        <p:spPr bwMode="auto">
          <a:xfrm>
            <a:off x="1026628" y="2492896"/>
            <a:ext cx="2969308" cy="1836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4211960" y="3068960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vs</a:t>
            </a:r>
            <a:endParaRPr lang="zh-CN" altLang="en-US" b="1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3" name="爆炸形 2 12"/>
          <p:cNvSpPr/>
          <p:nvPr/>
        </p:nvSpPr>
        <p:spPr>
          <a:xfrm>
            <a:off x="5724128" y="5301208"/>
            <a:ext cx="2664296" cy="1224136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HotSpot</a:t>
            </a:r>
          </a:p>
          <a:p>
            <a:pPr algn="ctr"/>
            <a:r>
              <a:rPr lang="zh-CN" altLang="en-US" smtClean="0"/>
              <a:t>的由来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 rot="1065627">
            <a:off x="3090746" y="3468092"/>
            <a:ext cx="3682752" cy="778098"/>
          </a:xfrm>
        </p:spPr>
        <p:txBody>
          <a:bodyPr>
            <a:normAutofit/>
          </a:bodyPr>
          <a:lstStyle/>
          <a:p>
            <a:r>
              <a:rPr lang="zh-CN" altLang="en-US" sz="2800" smtClean="0">
                <a:solidFill>
                  <a:schemeClr val="accent1"/>
                </a:solidFill>
              </a:rPr>
              <a:t>编译执行最高效</a:t>
            </a:r>
            <a:endParaRPr lang="zh-CN" altLang="en-US" sz="280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两种编译执行方式</a:t>
            </a:r>
            <a:endParaRPr lang="zh-CN" altLang="en-US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2276872"/>
            <a:ext cx="2784309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2257892"/>
            <a:ext cx="3096343" cy="2118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148064" y="161950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server-compiler</a:t>
            </a:r>
            <a:r>
              <a:rPr lang="zh-CN" altLang="en-US" smtClean="0"/>
              <a:t>（</a:t>
            </a:r>
            <a:r>
              <a:rPr lang="en-US" altLang="zh-CN" smtClean="0"/>
              <a:t>C2</a:t>
            </a:r>
            <a:r>
              <a:rPr lang="zh-CN" altLang="en-US" smtClean="0"/>
              <a:t>）</a:t>
            </a:r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259632" y="1628800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client-compiler</a:t>
            </a:r>
            <a:r>
              <a:rPr lang="zh-CN" altLang="en-US" smtClean="0"/>
              <a:t>（</a:t>
            </a:r>
            <a:r>
              <a:rPr lang="en-US" altLang="zh-CN" smtClean="0"/>
              <a:t>C1</a:t>
            </a:r>
            <a:r>
              <a:rPr lang="zh-CN" altLang="en-US" smtClean="0"/>
              <a:t>）</a:t>
            </a:r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187624" y="4437112"/>
            <a:ext cx="3168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 smtClean="0"/>
              <a:t>桌面端应用</a:t>
            </a:r>
          </a:p>
          <a:p>
            <a:pPr>
              <a:buFont typeface="Wingdings" pitchFamily="2" charset="2"/>
              <a:buChar char="l"/>
            </a:pPr>
            <a:r>
              <a:rPr lang="zh-CN" altLang="en-US" smtClean="0"/>
              <a:t>占用内存少</a:t>
            </a:r>
          </a:p>
          <a:p>
            <a:pPr>
              <a:buFont typeface="Wingdings" pitchFamily="2" charset="2"/>
              <a:buChar char="l"/>
            </a:pPr>
            <a:r>
              <a:rPr lang="zh-CN" altLang="en-US" smtClean="0"/>
              <a:t>性能高的部分做了少量优化</a:t>
            </a:r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580112" y="4437112"/>
            <a:ext cx="237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 smtClean="0"/>
              <a:t>服务端应用</a:t>
            </a:r>
          </a:p>
          <a:p>
            <a:pPr>
              <a:buFont typeface="Wingdings" pitchFamily="2" charset="2"/>
              <a:buChar char="l"/>
            </a:pPr>
            <a:r>
              <a:rPr lang="zh-CN" altLang="en-US" smtClean="0"/>
              <a:t>占用内存多</a:t>
            </a:r>
          </a:p>
          <a:p>
            <a:pPr>
              <a:buFont typeface="Wingdings" pitchFamily="2" charset="2"/>
              <a:buChar char="l"/>
            </a:pPr>
            <a:r>
              <a:rPr lang="zh-CN" altLang="en-US" smtClean="0"/>
              <a:t>大量编译优化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87624" y="5445224"/>
            <a:ext cx="6912768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mtClean="0">
                <a:solidFill>
                  <a:srgbClr val="FF0000"/>
                </a:solidFill>
              </a:rPr>
              <a:t>自动选择：</a:t>
            </a:r>
            <a:r>
              <a:rPr lang="en-US" altLang="zh-CN" smtClean="0">
                <a:solidFill>
                  <a:srgbClr val="FF0000"/>
                </a:solidFill>
              </a:rPr>
              <a:t>32</a:t>
            </a:r>
            <a:r>
              <a:rPr lang="zh-CN" altLang="en-US" smtClean="0">
                <a:solidFill>
                  <a:srgbClr val="FF0000"/>
                </a:solidFill>
              </a:rPr>
              <a:t>位</a:t>
            </a:r>
            <a:r>
              <a:rPr lang="en-US" altLang="zh-CN" smtClean="0">
                <a:solidFill>
                  <a:srgbClr val="FF0000"/>
                </a:solidFill>
              </a:rPr>
              <a:t>			          </a:t>
            </a:r>
            <a:r>
              <a:rPr lang="zh-CN" altLang="en-US" smtClean="0">
                <a:solidFill>
                  <a:srgbClr val="FF0000"/>
                </a:solidFill>
              </a:rPr>
              <a:t>自动选择：</a:t>
            </a:r>
            <a:r>
              <a:rPr lang="en-US" altLang="zh-CN" smtClean="0">
                <a:solidFill>
                  <a:srgbClr val="FF0000"/>
                </a:solidFill>
              </a:rPr>
              <a:t>&gt;2</a:t>
            </a:r>
            <a:r>
              <a:rPr lang="zh-CN" altLang="en-US" smtClean="0">
                <a:solidFill>
                  <a:srgbClr val="FF0000"/>
                </a:solidFill>
              </a:rPr>
              <a:t>核</a:t>
            </a:r>
            <a:r>
              <a:rPr lang="en-US" altLang="zh-CN" smtClean="0">
                <a:solidFill>
                  <a:srgbClr val="FF0000"/>
                </a:solidFill>
              </a:rPr>
              <a:t>2GB</a:t>
            </a:r>
          </a:p>
          <a:p>
            <a:r>
              <a:rPr lang="zh-CN" altLang="en-US" smtClean="0">
                <a:solidFill>
                  <a:srgbClr val="FF0000"/>
                </a:solidFill>
              </a:rPr>
              <a:t>设定：</a:t>
            </a:r>
            <a:r>
              <a:rPr lang="en-US" altLang="zh-CN" smtClean="0">
                <a:solidFill>
                  <a:srgbClr val="FF0000"/>
                </a:solidFill>
              </a:rPr>
              <a:t>java -client</a:t>
            </a:r>
            <a:r>
              <a:rPr lang="zh-CN" altLang="en-US" smtClean="0">
                <a:solidFill>
                  <a:srgbClr val="FF0000"/>
                </a:solidFill>
              </a:rPr>
              <a:t> </a:t>
            </a:r>
            <a:r>
              <a:rPr lang="en-US" altLang="zh-CN" smtClean="0">
                <a:solidFill>
                  <a:srgbClr val="FF0000"/>
                </a:solidFill>
              </a:rPr>
              <a:t>		          </a:t>
            </a:r>
            <a:r>
              <a:rPr lang="zh-CN" altLang="en-US" smtClean="0">
                <a:solidFill>
                  <a:srgbClr val="FF0000"/>
                </a:solidFill>
              </a:rPr>
              <a:t>设定：</a:t>
            </a:r>
            <a:r>
              <a:rPr lang="en-US" altLang="zh-CN" smtClean="0">
                <a:solidFill>
                  <a:srgbClr val="FF0000"/>
                </a:solidFill>
              </a:rPr>
              <a:t>java-server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11960" y="3068960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vs</a:t>
            </a:r>
            <a:endParaRPr lang="zh-CN" altLang="en-US" b="1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client</a:t>
            </a:r>
            <a:r>
              <a:rPr lang="zh-CN" altLang="en-US" smtClean="0"/>
              <a:t>模式的</a:t>
            </a:r>
            <a:r>
              <a:rPr lang="zh-CN" altLang="en-US" sz="2000" smtClean="0">
                <a:solidFill>
                  <a:srgbClr val="00B050"/>
                </a:solidFill>
              </a:rPr>
              <a:t>少量</a:t>
            </a:r>
            <a:r>
              <a:rPr lang="zh-CN" altLang="en-US" smtClean="0"/>
              <a:t>优化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方法内联：</a:t>
            </a:r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去虚拟化：</a:t>
            </a:r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冗余消除：</a:t>
            </a:r>
            <a:endParaRPr lang="en-US" altLang="zh-CN" smtClean="0"/>
          </a:p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843808" y="1713582"/>
            <a:ext cx="57606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mtClean="0"/>
              <a:t>小于</a:t>
            </a:r>
            <a:r>
              <a:rPr lang="en-US" altLang="zh-CN" smtClean="0">
                <a:solidFill>
                  <a:srgbClr val="FF0000"/>
                </a:solidFill>
              </a:rPr>
              <a:t>-</a:t>
            </a:r>
            <a:r>
              <a:rPr lang="en-US" altLang="zh-CN" err="1" smtClean="0">
                <a:solidFill>
                  <a:srgbClr val="FF0000"/>
                </a:solidFill>
              </a:rPr>
              <a:t>XX:MaxInlineSize</a:t>
            </a:r>
            <a:r>
              <a:rPr lang="en-US" altLang="zh-CN" smtClean="0"/>
              <a:t>=35</a:t>
            </a:r>
            <a:r>
              <a:rPr lang="zh-CN" altLang="en-US" smtClean="0"/>
              <a:t>字节的函数指令直接植入</a:t>
            </a:r>
            <a:r>
              <a:rPr lang="en-US" altLang="zh-CN" smtClean="0">
                <a:solidFill>
                  <a:srgbClr val="FF0000"/>
                </a:solidFill>
              </a:rPr>
              <a:t>-XX:+</a:t>
            </a:r>
            <a:r>
              <a:rPr lang="en-US" altLang="zh-CN" err="1" smtClean="0">
                <a:solidFill>
                  <a:srgbClr val="FF0000"/>
                </a:solidFill>
              </a:rPr>
              <a:t>PrintInlining</a:t>
            </a:r>
            <a:r>
              <a:rPr lang="zh-CN" altLang="en-US" smtClean="0"/>
              <a:t>可以查看内联信息；如：</a:t>
            </a:r>
          </a:p>
          <a:p>
            <a:r>
              <a:rPr lang="en-US" altLang="zh-CN" smtClean="0"/>
              <a:t>bar(){small()}; small(){Code}</a:t>
            </a:r>
            <a:r>
              <a:rPr lang="en-US" altLang="zh-CN" smtClean="0">
                <a:sym typeface="Wingdings" pitchFamily="2" charset="2"/>
              </a:rPr>
              <a:t></a:t>
            </a:r>
            <a:r>
              <a:rPr lang="en-US" altLang="zh-CN" smtClean="0"/>
              <a:t>bar(){Code}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2843808" y="2852936"/>
            <a:ext cx="58326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mtClean="0"/>
              <a:t>接口只有一个实现类时，直接植入实现方法指令；如</a:t>
            </a:r>
            <a:endParaRPr lang="en-US" altLang="zh-CN" smtClean="0"/>
          </a:p>
          <a:p>
            <a:r>
              <a:rPr lang="en-US" altLang="zh-CN" smtClean="0"/>
              <a:t>execute(</a:t>
            </a:r>
            <a:r>
              <a:rPr lang="en-US" altLang="zh-CN" err="1" smtClean="0"/>
              <a:t>IFoo</a:t>
            </a:r>
            <a:r>
              <a:rPr lang="en-US" altLang="zh-CN" smtClean="0"/>
              <a:t> </a:t>
            </a:r>
            <a:r>
              <a:rPr lang="en-US" altLang="zh-CN" err="1" smtClean="0"/>
              <a:t>foo</a:t>
            </a:r>
            <a:r>
              <a:rPr lang="en-US" altLang="zh-CN" smtClean="0"/>
              <a:t>){foo.bar(Code)} </a:t>
            </a:r>
            <a:r>
              <a:rPr lang="en-US" altLang="zh-CN" smtClean="0">
                <a:sym typeface="Wingdings" pitchFamily="2" charset="2"/>
              </a:rPr>
              <a:t></a:t>
            </a:r>
            <a:r>
              <a:rPr lang="en-US" altLang="zh-CN" smtClean="0"/>
              <a:t>execute(){Code}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843808" y="4067780"/>
            <a:ext cx="4945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mtClean="0"/>
              <a:t>对无用代码消除，如</a:t>
            </a:r>
            <a:r>
              <a:rPr lang="en-US" altLang="zh-CN" smtClean="0"/>
              <a:t>if(true){Code}</a:t>
            </a:r>
            <a:r>
              <a:rPr lang="en-US" altLang="zh-CN" smtClean="0">
                <a:sym typeface="Wingdings" pitchFamily="2" charset="2"/>
              </a:rPr>
              <a:t></a:t>
            </a:r>
            <a:r>
              <a:rPr lang="en-US" altLang="zh-CN" smtClean="0"/>
              <a:t>Code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我们的终点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67544" y="1628800"/>
            <a:ext cx="604867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mtClean="0"/>
              <a:t>Home/</a:t>
            </a:r>
            <a:r>
              <a:rPr lang="en-US" altLang="zh-CN" err="1" smtClean="0"/>
              <a:t>AppWeb</a:t>
            </a:r>
            <a:r>
              <a:rPr lang="zh-CN" altLang="en-US" smtClean="0"/>
              <a:t>配置</a:t>
            </a:r>
            <a:endParaRPr lang="en-US" altLang="zh-CN" smtClean="0"/>
          </a:p>
          <a:p>
            <a:endParaRPr lang="en-US" altLang="zh-CN" smtClean="0"/>
          </a:p>
          <a:p>
            <a:r>
              <a:rPr lang="en-US" altLang="zh-CN" sz="1700" smtClean="0"/>
              <a:t>JAVA_ARGS=</a:t>
            </a:r>
          </a:p>
          <a:p>
            <a:r>
              <a:rPr lang="en-US" altLang="zh-CN" sz="1700" smtClean="0"/>
              <a:t>"-J-server -J-Xms2000m -J-Xmx2000m -J-Xss128K</a:t>
            </a:r>
          </a:p>
          <a:p>
            <a:r>
              <a:rPr lang="en-US" altLang="zh-CN" sz="1700" smtClean="0"/>
              <a:t>-J-</a:t>
            </a:r>
            <a:r>
              <a:rPr lang="en-US" altLang="zh-CN" sz="1700" err="1" smtClean="0"/>
              <a:t>XX:NewSize</a:t>
            </a:r>
            <a:r>
              <a:rPr lang="en-US" altLang="zh-CN" sz="1700" smtClean="0"/>
              <a:t>=300m</a:t>
            </a:r>
          </a:p>
          <a:p>
            <a:r>
              <a:rPr lang="en-US" altLang="zh-CN" sz="1700" smtClean="0"/>
              <a:t>-J-</a:t>
            </a:r>
            <a:r>
              <a:rPr lang="en-US" altLang="zh-CN" sz="1700" err="1" smtClean="0"/>
              <a:t>XX:PermSize</a:t>
            </a:r>
            <a:r>
              <a:rPr lang="en-US" altLang="zh-CN" sz="1700" smtClean="0"/>
              <a:t>=80m -J-</a:t>
            </a:r>
            <a:r>
              <a:rPr lang="en-US" altLang="zh-CN" sz="1700" err="1" smtClean="0"/>
              <a:t>XX:MaxPermSize</a:t>
            </a:r>
            <a:r>
              <a:rPr lang="en-US" altLang="zh-CN" sz="1700" smtClean="0"/>
              <a:t>=256m</a:t>
            </a:r>
          </a:p>
          <a:p>
            <a:r>
              <a:rPr lang="en-US" altLang="zh-CN" sz="1700" smtClean="0"/>
              <a:t>-J-XX:+</a:t>
            </a:r>
            <a:r>
              <a:rPr lang="en-US" altLang="zh-CN" sz="1700" err="1" smtClean="0"/>
              <a:t>UseConcMarkSweepGC</a:t>
            </a:r>
            <a:endParaRPr lang="en-US" altLang="zh-CN" sz="1700" smtClean="0"/>
          </a:p>
          <a:p>
            <a:r>
              <a:rPr lang="en-US" altLang="zh-CN" sz="1700" smtClean="0"/>
              <a:t>-J-</a:t>
            </a:r>
            <a:r>
              <a:rPr lang="en-US" altLang="zh-CN" sz="1700" err="1" smtClean="0"/>
              <a:t>XX:CMSInitiatingOccupancyFraction</a:t>
            </a:r>
            <a:r>
              <a:rPr lang="en-US" altLang="zh-CN" sz="1700" smtClean="0"/>
              <a:t>=70</a:t>
            </a:r>
          </a:p>
          <a:p>
            <a:r>
              <a:rPr lang="en-US" altLang="zh-CN" sz="1700" smtClean="0"/>
              <a:t>-J-</a:t>
            </a:r>
            <a:r>
              <a:rPr lang="en-US" altLang="zh-CN" sz="1700" err="1" smtClean="0"/>
              <a:t>Xloggc</a:t>
            </a:r>
            <a:r>
              <a:rPr lang="en-US" altLang="zh-CN" sz="1700" smtClean="0"/>
              <a:t>:/opt/log/</a:t>
            </a:r>
            <a:r>
              <a:rPr lang="en-US" altLang="zh-CN" sz="1700" err="1" smtClean="0"/>
              <a:t>gc</a:t>
            </a:r>
            <a:r>
              <a:rPr lang="en-US" altLang="zh-CN" sz="1700" smtClean="0"/>
              <a:t>/home27_gc.log</a:t>
            </a:r>
          </a:p>
          <a:p>
            <a:r>
              <a:rPr lang="en-US" altLang="zh-CN" sz="1700" smtClean="0"/>
              <a:t>-J-</a:t>
            </a:r>
            <a:r>
              <a:rPr lang="en-US" altLang="zh-CN" sz="1700" err="1" smtClean="0"/>
              <a:t>Dsun.rmi.transport.tcp.responseTimeout</a:t>
            </a:r>
            <a:r>
              <a:rPr lang="en-US" altLang="zh-CN" sz="1700" smtClean="0"/>
              <a:t>=1000</a:t>
            </a:r>
          </a:p>
          <a:p>
            <a:r>
              <a:rPr lang="en-US" altLang="zh-CN" sz="1700" smtClean="0"/>
              <a:t>-J-</a:t>
            </a:r>
            <a:r>
              <a:rPr lang="en-US" altLang="zh-CN" sz="1700" err="1" smtClean="0"/>
              <a:t>Dsun.rmi.transport.tcp.handshakeTimeout</a:t>
            </a:r>
            <a:r>
              <a:rPr lang="en-US" altLang="zh-CN" sz="1700" smtClean="0"/>
              <a:t>=1000</a:t>
            </a:r>
          </a:p>
          <a:p>
            <a:r>
              <a:rPr lang="en-US" altLang="zh-CN" sz="1700" smtClean="0"/>
              <a:t>-J-</a:t>
            </a:r>
            <a:r>
              <a:rPr lang="en-US" altLang="zh-CN" sz="1700" err="1" smtClean="0"/>
              <a:t>Dsun.rmi.transport.proxy.connectTimeout</a:t>
            </a:r>
            <a:r>
              <a:rPr lang="en-US" altLang="zh-CN" sz="1700" smtClean="0"/>
              <a:t>=1000</a:t>
            </a:r>
          </a:p>
          <a:p>
            <a:r>
              <a:rPr lang="en-US" altLang="zh-CN" sz="1700" smtClean="0"/>
              <a:t>-J-</a:t>
            </a:r>
            <a:r>
              <a:rPr lang="en-US" altLang="zh-CN" sz="1700" err="1" smtClean="0"/>
              <a:t>Dscallop.rmi.connectTimeout</a:t>
            </a:r>
            <a:r>
              <a:rPr lang="en-US" altLang="zh-CN" sz="1700" smtClean="0"/>
              <a:t>=1000</a:t>
            </a:r>
          </a:p>
          <a:p>
            <a:r>
              <a:rPr lang="en-US" altLang="zh-CN" sz="1700" smtClean="0"/>
              <a:t>-J-XX:+</a:t>
            </a:r>
            <a:r>
              <a:rPr lang="en-US" altLang="zh-CN" sz="1700" err="1" smtClean="0"/>
              <a:t>DisableExplicitGC</a:t>
            </a:r>
            <a:r>
              <a:rPr lang="en-US" altLang="zh-CN" sz="1700" smtClean="0"/>
              <a:t>"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3072" y="1700808"/>
            <a:ext cx="2376031" cy="349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server</a:t>
            </a:r>
            <a:r>
              <a:rPr lang="zh-CN" altLang="en-US" smtClean="0"/>
              <a:t>模式的</a:t>
            </a:r>
            <a:r>
              <a:rPr lang="zh-CN" altLang="en-US" sz="8000" smtClean="0">
                <a:solidFill>
                  <a:srgbClr val="00B050"/>
                </a:solidFill>
              </a:rPr>
              <a:t>大量</a:t>
            </a:r>
            <a:r>
              <a:rPr lang="zh-CN" altLang="en-US" smtClean="0"/>
              <a:t>优化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逃逸分析： </a:t>
            </a:r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标量替换：</a:t>
            </a:r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栈上分配：</a:t>
            </a:r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同步消除：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843808" y="1691516"/>
            <a:ext cx="57606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mtClean="0"/>
              <a:t>判断变量是否会被外部读取，若没引用则为逃逸的；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2843808" y="2852936"/>
            <a:ext cx="58326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mtClean="0"/>
              <a:t>用标准量替换集合量，节省内存，如：</a:t>
            </a:r>
          </a:p>
          <a:p>
            <a:r>
              <a:rPr lang="en-US" altLang="zh-CN" smtClean="0"/>
              <a:t>Point p = new Point(1,2);print(</a:t>
            </a:r>
            <a:r>
              <a:rPr lang="en-US" altLang="zh-CN" err="1" smtClean="0"/>
              <a:t>p.x</a:t>
            </a:r>
            <a:r>
              <a:rPr lang="en-US" altLang="zh-CN" smtClean="0"/>
              <a:t> + "," +</a:t>
            </a:r>
            <a:r>
              <a:rPr lang="en-US" altLang="zh-CN" err="1" smtClean="0"/>
              <a:t>p.y</a:t>
            </a:r>
            <a:r>
              <a:rPr lang="en-US" altLang="zh-CN" smtClean="0"/>
              <a:t>);</a:t>
            </a:r>
          </a:p>
          <a:p>
            <a:r>
              <a:rPr lang="en-US" altLang="zh-CN" smtClean="0">
                <a:sym typeface="Wingdings" pitchFamily="2" charset="2"/>
              </a:rPr>
              <a:t></a:t>
            </a:r>
            <a:r>
              <a:rPr lang="en-US" altLang="zh-CN" err="1" smtClean="0"/>
              <a:t>int</a:t>
            </a:r>
            <a:r>
              <a:rPr lang="en-US" altLang="zh-CN" smtClean="0"/>
              <a:t> x=1;y=2; print(x+","+y);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843808" y="4005064"/>
            <a:ext cx="6048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mtClean="0"/>
              <a:t>如果</a:t>
            </a:r>
            <a:r>
              <a:rPr lang="en-US" altLang="zh-CN" smtClean="0"/>
              <a:t>p</a:t>
            </a:r>
            <a:r>
              <a:rPr lang="zh-CN" altLang="en-US" smtClean="0"/>
              <a:t>没逃逸，会用栈创建，而不是堆。</a:t>
            </a:r>
            <a:endParaRPr lang="en-US" altLang="zh-CN" smtClean="0"/>
          </a:p>
          <a:p>
            <a:r>
              <a:rPr lang="zh-CN" altLang="en-US" smtClean="0"/>
              <a:t>创建快速，更加高效</a:t>
            </a:r>
            <a:endParaRPr lang="en-US" altLang="zh-CN" smtClean="0"/>
          </a:p>
          <a:p>
            <a:r>
              <a:rPr lang="zh-CN" altLang="en-US" smtClean="0"/>
              <a:t>方法结束栈回收，对象</a:t>
            </a:r>
            <a:r>
              <a:rPr lang="en-US" altLang="zh-CN" smtClean="0"/>
              <a:t>p</a:t>
            </a:r>
            <a:r>
              <a:rPr lang="zh-CN" altLang="en-US" smtClean="0"/>
              <a:t>自动回收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813421" y="5229200"/>
            <a:ext cx="58896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mtClean="0"/>
              <a:t>对逃逸对象同步时，消除同步，如：</a:t>
            </a:r>
          </a:p>
          <a:p>
            <a:r>
              <a:rPr lang="en-US" altLang="zh-CN" smtClean="0"/>
              <a:t>Point p = new Point(1,2);sync(p){Code}</a:t>
            </a:r>
            <a:r>
              <a:rPr lang="en-US" altLang="zh-CN" smtClean="0">
                <a:sym typeface="Wingdings" pitchFamily="2" charset="2"/>
              </a:rPr>
              <a:t></a:t>
            </a:r>
            <a:r>
              <a:rPr lang="en-US" altLang="zh-CN" smtClean="0"/>
              <a:t>Code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控制编译时机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Autofit/>
          </a:bodyPr>
          <a:lstStyle/>
          <a:p>
            <a:r>
              <a:rPr lang="zh-CN" altLang="en-US" sz="1800" smtClean="0"/>
              <a:t>动态编译</a:t>
            </a:r>
            <a:endParaRPr lang="en-US" altLang="zh-CN" sz="1800" smtClean="0"/>
          </a:p>
          <a:p>
            <a:pPr lvl="1"/>
            <a:r>
              <a:rPr lang="zh-CN" altLang="en-US" sz="1600" smtClean="0"/>
              <a:t>运行中收集数据，自动做内联、逃逸分析进行优化</a:t>
            </a:r>
            <a:endParaRPr lang="en-US" altLang="zh-CN" sz="1600" smtClean="0"/>
          </a:p>
          <a:p>
            <a:endParaRPr lang="en-US" altLang="zh-CN" sz="1800" smtClean="0"/>
          </a:p>
          <a:p>
            <a:endParaRPr lang="en-US" altLang="zh-CN" sz="1800" smtClean="0"/>
          </a:p>
          <a:p>
            <a:endParaRPr lang="en-US" altLang="zh-CN" sz="1800" smtClean="0"/>
          </a:p>
          <a:p>
            <a:endParaRPr lang="en-US" altLang="zh-CN" sz="1800" smtClean="0"/>
          </a:p>
          <a:p>
            <a:endParaRPr lang="en-US" altLang="zh-CN" sz="1800" smtClean="0"/>
          </a:p>
          <a:p>
            <a:r>
              <a:rPr lang="zh-CN" altLang="en-US" sz="1800" smtClean="0"/>
              <a:t>静态编译</a:t>
            </a:r>
            <a:endParaRPr lang="en-US" altLang="zh-CN" sz="1800" smtClean="0"/>
          </a:p>
          <a:p>
            <a:pPr lvl="1"/>
            <a:r>
              <a:rPr lang="zh-CN" altLang="en-US" sz="1600" smtClean="0"/>
              <a:t>启动时就执行编译</a:t>
            </a:r>
            <a:endParaRPr lang="en-US" altLang="zh-CN" sz="1600" smtClean="0"/>
          </a:p>
          <a:p>
            <a:pPr lvl="1"/>
            <a:r>
              <a:rPr lang="zh-CN" altLang="en-US" sz="1600" smtClean="0"/>
              <a:t>无法根据运行状况进行优化</a:t>
            </a:r>
            <a:endParaRPr lang="en-US" altLang="zh-CN" sz="1600" smtClean="0"/>
          </a:p>
          <a:p>
            <a:endParaRPr lang="en-US" altLang="zh-CN" sz="1800" smtClean="0"/>
          </a:p>
          <a:p>
            <a:r>
              <a:rPr lang="zh-CN" altLang="en-US" sz="1800" smtClean="0"/>
              <a:t>反射执行</a:t>
            </a:r>
          </a:p>
          <a:p>
            <a:pPr lvl="1"/>
            <a:r>
              <a:rPr lang="zh-CN" altLang="en-US" sz="1600" smtClean="0"/>
              <a:t>动态创建对象，没有字节码（只有反射实现的字节码）</a:t>
            </a:r>
          </a:p>
          <a:p>
            <a:pPr lvl="1"/>
            <a:r>
              <a:rPr lang="zh-CN" altLang="en-US" sz="1600" smtClean="0"/>
              <a:t>动态生成字节码，更复杂，因此性能慢一些</a:t>
            </a:r>
            <a:endParaRPr lang="en-US" altLang="zh-CN" sz="1600" smtClean="0"/>
          </a:p>
          <a:p>
            <a:pPr lvl="1"/>
            <a:r>
              <a:rPr lang="en-US" altLang="zh-CN" sz="1600" err="1" smtClean="0">
                <a:solidFill>
                  <a:srgbClr val="FF0000"/>
                </a:solidFill>
              </a:rPr>
              <a:t>Dsun.reflect.noInflation</a:t>
            </a:r>
            <a:r>
              <a:rPr lang="en-US" altLang="zh-CN" sz="1600" smtClean="0">
                <a:solidFill>
                  <a:srgbClr val="FF0000"/>
                </a:solidFill>
              </a:rPr>
              <a:t>=true</a:t>
            </a:r>
            <a:r>
              <a:rPr lang="zh-CN" altLang="en-US" sz="1600" smtClean="0"/>
              <a:t>第一次就编译，否则调用</a:t>
            </a:r>
            <a:r>
              <a:rPr lang="en-US" altLang="zh-CN" sz="1600" smtClean="0"/>
              <a:t>15</a:t>
            </a:r>
            <a:r>
              <a:rPr lang="zh-CN" altLang="en-US" sz="1600" smtClean="0"/>
              <a:t>次后编译</a:t>
            </a:r>
          </a:p>
          <a:p>
            <a:pPr lvl="1"/>
            <a:endParaRPr lang="zh-CN" altLang="en-US" sz="1800"/>
          </a:p>
        </p:txBody>
      </p:sp>
      <p:sp>
        <p:nvSpPr>
          <p:cNvPr id="5" name="矩形 4"/>
          <p:cNvSpPr/>
          <p:nvPr/>
        </p:nvSpPr>
        <p:spPr>
          <a:xfrm>
            <a:off x="1187624" y="2276872"/>
            <a:ext cx="69847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smtClean="0">
                <a:solidFill>
                  <a:srgbClr val="FF0000"/>
                </a:solidFill>
              </a:rPr>
              <a:t>-</a:t>
            </a:r>
            <a:r>
              <a:rPr lang="en-US" altLang="zh-CN" sz="1600" err="1" smtClean="0">
                <a:solidFill>
                  <a:srgbClr val="FF0000"/>
                </a:solidFill>
              </a:rPr>
              <a:t>XX:CompileThreshold</a:t>
            </a:r>
            <a:r>
              <a:rPr lang="en-US" altLang="zh-CN" sz="1600" smtClean="0">
                <a:solidFill>
                  <a:srgbClr val="FF0000"/>
                </a:solidFill>
              </a:rPr>
              <a:t>=1000</a:t>
            </a:r>
            <a:r>
              <a:rPr lang="zh-CN" altLang="en-US" sz="1600" smtClean="0"/>
              <a:t>：编译调用次数，默认</a:t>
            </a:r>
            <a:r>
              <a:rPr lang="en-US" altLang="zh-CN" sz="1600" smtClean="0"/>
              <a:t>client=1500</a:t>
            </a:r>
            <a:r>
              <a:rPr lang="zh-CN" altLang="en-US" sz="1600" smtClean="0"/>
              <a:t>，</a:t>
            </a:r>
            <a:r>
              <a:rPr lang="en-US" altLang="zh-CN" sz="1600" smtClean="0"/>
              <a:t>server=10000</a:t>
            </a:r>
          </a:p>
          <a:p>
            <a:r>
              <a:rPr lang="en-US" altLang="zh-CN" sz="1600" smtClean="0">
                <a:solidFill>
                  <a:srgbClr val="FF0000"/>
                </a:solidFill>
              </a:rPr>
              <a:t>-</a:t>
            </a:r>
            <a:r>
              <a:rPr lang="en-US" altLang="zh-CN" sz="1600" err="1" smtClean="0">
                <a:solidFill>
                  <a:srgbClr val="FF0000"/>
                </a:solidFill>
              </a:rPr>
              <a:t>XX:OnStackReplacePercentage</a:t>
            </a:r>
            <a:r>
              <a:rPr lang="en-US" altLang="zh-CN" sz="1600" smtClean="0">
                <a:solidFill>
                  <a:srgbClr val="FF0000"/>
                </a:solidFill>
              </a:rPr>
              <a:t>=140</a:t>
            </a:r>
            <a:r>
              <a:rPr lang="zh-CN" altLang="en-US" sz="1600" smtClean="0"/>
              <a:t>：</a:t>
            </a:r>
            <a:r>
              <a:rPr lang="en-US" altLang="zh-CN" sz="1600" smtClean="0"/>
              <a:t>OSR</a:t>
            </a:r>
            <a:r>
              <a:rPr lang="zh-CN" altLang="en-US" sz="1600" smtClean="0"/>
              <a:t>深度编译调用次数，默认</a:t>
            </a:r>
            <a:r>
              <a:rPr lang="en-US" altLang="zh-CN" sz="1600" smtClean="0"/>
              <a:t>client=933</a:t>
            </a:r>
            <a:r>
              <a:rPr lang="zh-CN" altLang="en-US" sz="1600" smtClean="0"/>
              <a:t>，</a:t>
            </a:r>
            <a:r>
              <a:rPr lang="en-US" altLang="zh-CN" sz="1600" smtClean="0"/>
              <a:t>server=140</a:t>
            </a:r>
          </a:p>
          <a:p>
            <a:r>
              <a:rPr lang="en-US" altLang="zh-CN" sz="1600" smtClean="0">
                <a:solidFill>
                  <a:srgbClr val="FF0000"/>
                </a:solidFill>
              </a:rPr>
              <a:t>-</a:t>
            </a:r>
            <a:r>
              <a:rPr lang="en-US" altLang="zh-CN" sz="1600" err="1" smtClean="0">
                <a:solidFill>
                  <a:srgbClr val="FF0000"/>
                </a:solidFill>
              </a:rPr>
              <a:t>Xint</a:t>
            </a:r>
            <a:r>
              <a:rPr lang="zh-CN" altLang="en-US" sz="1600" smtClean="0"/>
              <a:t>禁止</a:t>
            </a:r>
            <a:r>
              <a:rPr lang="en-US" altLang="zh-CN" sz="1600" smtClean="0"/>
              <a:t>JIT</a:t>
            </a:r>
            <a:r>
              <a:rPr lang="zh-CN" altLang="en-US" sz="1600" smtClean="0"/>
              <a:t>编译，使用解释执行</a:t>
            </a:r>
            <a:endParaRPr lang="zh-CN" altLang="en-US" sz="1600"/>
          </a:p>
        </p:txBody>
      </p:sp>
      <p:sp>
        <p:nvSpPr>
          <p:cNvPr id="10" name="矩形 9"/>
          <p:cNvSpPr/>
          <p:nvPr/>
        </p:nvSpPr>
        <p:spPr>
          <a:xfrm rot="20331785">
            <a:off x="403506" y="3598620"/>
            <a:ext cx="7136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zh-CN" sz="5400" b="1" cap="none" spc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X</a:t>
            </a:r>
            <a:endParaRPr lang="zh-CN" altLang="en-US" sz="5400" b="1" cap="none" spc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03648" y="3861048"/>
            <a:ext cx="2483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mtClean="0">
                <a:solidFill>
                  <a:srgbClr val="FF0000"/>
                </a:solidFill>
              </a:rPr>
              <a:t>(HotSpot</a:t>
            </a:r>
            <a:r>
              <a:rPr lang="zh-CN" altLang="en-US" smtClean="0">
                <a:solidFill>
                  <a:srgbClr val="FF0000"/>
                </a:solidFill>
              </a:rPr>
              <a:t>未采用</a:t>
            </a:r>
            <a:r>
              <a:rPr lang="en-US" altLang="zh-CN" smtClean="0">
                <a:solidFill>
                  <a:srgbClr val="FF0000"/>
                </a:solidFill>
              </a:rPr>
              <a:t>)</a:t>
            </a:r>
            <a:endParaRPr lang="zh-CN" altLang="en-US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总结</a:t>
            </a:r>
            <a:r>
              <a:rPr lang="en-US" altLang="zh-CN" smtClean="0"/>
              <a:t>1</a:t>
            </a:r>
            <a:r>
              <a:rPr lang="zh-CN" altLang="en-US" smtClean="0"/>
              <a:t>下</a:t>
            </a:r>
            <a:r>
              <a:rPr lang="en-US" altLang="zh-CN" smtClean="0"/>
              <a:t>:</a:t>
            </a:r>
            <a:r>
              <a:rPr lang="zh-CN" altLang="en-US" smtClean="0"/>
              <a:t>运行机制</a:t>
            </a: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smtClean="0"/>
              <a:t>编译：语法</a:t>
            </a:r>
            <a:r>
              <a:rPr lang="en-US" altLang="zh-CN" smtClean="0"/>
              <a:t>/</a:t>
            </a:r>
            <a:r>
              <a:rPr lang="zh-CN" altLang="en-US" smtClean="0"/>
              <a:t>词法</a:t>
            </a:r>
            <a:r>
              <a:rPr lang="en-US" altLang="zh-CN" smtClean="0"/>
              <a:t>/</a:t>
            </a:r>
            <a:r>
              <a:rPr lang="zh-CN" altLang="en-US" smtClean="0"/>
              <a:t>语义</a:t>
            </a:r>
            <a:r>
              <a:rPr lang="en-US" altLang="zh-CN" smtClean="0">
                <a:sym typeface="Wingdings" pitchFamily="2" charset="2"/>
              </a:rPr>
              <a:t></a:t>
            </a:r>
            <a:r>
              <a:rPr lang="zh-CN" altLang="en-US" smtClean="0">
                <a:sym typeface="Wingdings" pitchFamily="2" charset="2"/>
              </a:rPr>
              <a:t>字节码</a:t>
            </a:r>
            <a:endParaRPr lang="en-US" altLang="zh-CN" smtClean="0"/>
          </a:p>
          <a:p>
            <a:r>
              <a:rPr lang="zh-CN" altLang="en-US" smtClean="0"/>
              <a:t>装载：</a:t>
            </a:r>
            <a:r>
              <a:rPr lang="en-US" altLang="zh-CN" smtClean="0"/>
              <a:t>class</a:t>
            </a:r>
            <a:r>
              <a:rPr lang="zh-CN" altLang="en-US" smtClean="0"/>
              <a:t>文件格式</a:t>
            </a:r>
            <a:endParaRPr lang="en-US" altLang="zh-CN" smtClean="0"/>
          </a:p>
          <a:p>
            <a:r>
              <a:rPr lang="zh-CN" altLang="en-US" smtClean="0"/>
              <a:t>链接：校验</a:t>
            </a:r>
            <a:endParaRPr lang="en-US" altLang="zh-CN" smtClean="0"/>
          </a:p>
          <a:p>
            <a:r>
              <a:rPr lang="zh-CN" altLang="en-US" smtClean="0"/>
              <a:t>初始化：需要时执行</a:t>
            </a:r>
            <a:endParaRPr lang="en-US" altLang="zh-CN" smtClean="0"/>
          </a:p>
          <a:p>
            <a:r>
              <a:rPr lang="zh-CN" altLang="en-US" smtClean="0"/>
              <a:t>执行：</a:t>
            </a:r>
            <a:endParaRPr lang="en-US" altLang="zh-CN" smtClean="0"/>
          </a:p>
          <a:p>
            <a:pPr lvl="1"/>
            <a:r>
              <a:rPr lang="zh-CN" altLang="en-US" smtClean="0"/>
              <a:t>解释执行：字节码，</a:t>
            </a:r>
            <a:r>
              <a:rPr lang="en-US" altLang="zh-CN" smtClean="0"/>
              <a:t>JIT</a:t>
            </a:r>
            <a:r>
              <a:rPr lang="zh-CN" altLang="en-US" smtClean="0"/>
              <a:t>自动编译</a:t>
            </a:r>
            <a:r>
              <a:rPr lang="en-US" altLang="zh-CN" smtClean="0"/>
              <a:t>(HotSpot)</a:t>
            </a:r>
          </a:p>
          <a:p>
            <a:pPr lvl="2"/>
            <a:r>
              <a:rPr lang="zh-CN" altLang="en-US" smtClean="0"/>
              <a:t>禁止</a:t>
            </a:r>
            <a:r>
              <a:rPr lang="en-US" altLang="zh-CN" smtClean="0"/>
              <a:t>JIT</a:t>
            </a:r>
            <a:r>
              <a:rPr lang="zh-CN" altLang="en-US" smtClean="0"/>
              <a:t>编译</a:t>
            </a:r>
            <a:r>
              <a:rPr lang="en-US" altLang="zh-CN" u="sng" smtClean="0">
                <a:solidFill>
                  <a:srgbClr val="FF0000"/>
                </a:solidFill>
              </a:rPr>
              <a:t>-</a:t>
            </a:r>
            <a:r>
              <a:rPr lang="en-US" altLang="zh-CN" u="sng" err="1" smtClean="0">
                <a:solidFill>
                  <a:srgbClr val="FF0000"/>
                </a:solidFill>
              </a:rPr>
              <a:t>Xint</a:t>
            </a:r>
            <a:endParaRPr lang="en-US" altLang="zh-CN" u="sng" smtClean="0">
              <a:solidFill>
                <a:srgbClr val="FF0000"/>
              </a:solidFill>
            </a:endParaRPr>
          </a:p>
          <a:p>
            <a:pPr lvl="2"/>
            <a:r>
              <a:rPr lang="zh-CN" altLang="en-US" smtClean="0"/>
              <a:t>编译调用次数</a:t>
            </a:r>
            <a:r>
              <a:rPr lang="en-US" altLang="zh-CN" u="sng" smtClean="0">
                <a:solidFill>
                  <a:srgbClr val="FF0000"/>
                </a:solidFill>
              </a:rPr>
              <a:t>-</a:t>
            </a:r>
            <a:r>
              <a:rPr lang="en-US" altLang="zh-CN" u="sng" err="1" smtClean="0">
                <a:solidFill>
                  <a:srgbClr val="FF0000"/>
                </a:solidFill>
              </a:rPr>
              <a:t>XX:CompileThreshold</a:t>
            </a:r>
            <a:r>
              <a:rPr lang="en-US" altLang="zh-CN" u="sng" smtClean="0">
                <a:solidFill>
                  <a:srgbClr val="FF0000"/>
                </a:solidFill>
              </a:rPr>
              <a:t>=1000</a:t>
            </a:r>
          </a:p>
          <a:p>
            <a:pPr lvl="2"/>
            <a:r>
              <a:rPr lang="en-US" altLang="zh-CN" smtClean="0"/>
              <a:t>OSR</a:t>
            </a:r>
            <a:r>
              <a:rPr lang="zh-CN" altLang="en-US" smtClean="0"/>
              <a:t>编译</a:t>
            </a:r>
            <a:r>
              <a:rPr lang="en-US" altLang="zh-CN" u="sng" smtClean="0">
                <a:solidFill>
                  <a:srgbClr val="FF0000"/>
                </a:solidFill>
              </a:rPr>
              <a:t>-</a:t>
            </a:r>
            <a:r>
              <a:rPr lang="en-US" altLang="zh-CN" u="sng" err="1" smtClean="0">
                <a:solidFill>
                  <a:srgbClr val="FF0000"/>
                </a:solidFill>
              </a:rPr>
              <a:t>XX:OnStackReplacePercentage</a:t>
            </a:r>
            <a:r>
              <a:rPr lang="en-US" altLang="zh-CN" u="sng" smtClean="0">
                <a:solidFill>
                  <a:srgbClr val="FF0000"/>
                </a:solidFill>
              </a:rPr>
              <a:t>=140</a:t>
            </a:r>
          </a:p>
          <a:p>
            <a:pPr lvl="2"/>
            <a:r>
              <a:rPr lang="zh-CN" altLang="en-US" smtClean="0"/>
              <a:t>反射第一次编译</a:t>
            </a:r>
            <a:r>
              <a:rPr lang="en-US" altLang="zh-CN" u="sng" smtClean="0">
                <a:solidFill>
                  <a:srgbClr val="FF0000"/>
                </a:solidFill>
              </a:rPr>
              <a:t>-</a:t>
            </a:r>
            <a:r>
              <a:rPr lang="en-US" altLang="zh-CN" u="sng" err="1" smtClean="0">
                <a:solidFill>
                  <a:srgbClr val="FF0000"/>
                </a:solidFill>
              </a:rPr>
              <a:t>Dsun.reflect.noInflation</a:t>
            </a:r>
            <a:r>
              <a:rPr lang="en-US" altLang="zh-CN" u="sng" smtClean="0">
                <a:solidFill>
                  <a:srgbClr val="FF0000"/>
                </a:solidFill>
              </a:rPr>
              <a:t>=true</a:t>
            </a:r>
            <a:r>
              <a:rPr lang="zh-CN" altLang="en-US" smtClean="0"/>
              <a:t>，默认</a:t>
            </a:r>
            <a:r>
              <a:rPr lang="en-US" altLang="zh-CN" smtClean="0"/>
              <a:t>15</a:t>
            </a:r>
            <a:r>
              <a:rPr lang="zh-CN" altLang="en-US" smtClean="0"/>
              <a:t>次</a:t>
            </a:r>
            <a:endParaRPr lang="en-US" altLang="zh-CN" smtClean="0"/>
          </a:p>
          <a:p>
            <a:pPr lvl="1"/>
            <a:r>
              <a:rPr lang="zh-CN" altLang="en-US" smtClean="0"/>
              <a:t>编译执行：机器码，高效</a:t>
            </a:r>
            <a:endParaRPr lang="en-US" altLang="zh-CN" smtClean="0"/>
          </a:p>
          <a:p>
            <a:pPr lvl="2"/>
            <a:r>
              <a:rPr lang="en-US" altLang="zh-CN" smtClean="0"/>
              <a:t>client</a:t>
            </a:r>
            <a:r>
              <a:rPr lang="zh-CN" altLang="en-US" smtClean="0"/>
              <a:t>模式： </a:t>
            </a:r>
            <a:r>
              <a:rPr lang="en-US" altLang="zh-CN" smtClean="0"/>
              <a:t>32</a:t>
            </a:r>
            <a:r>
              <a:rPr lang="zh-CN" altLang="en-US" smtClean="0"/>
              <a:t>位或</a:t>
            </a:r>
            <a:r>
              <a:rPr lang="en-US" altLang="zh-CN" u="sng" smtClean="0">
                <a:solidFill>
                  <a:srgbClr val="FF0000"/>
                </a:solidFill>
              </a:rPr>
              <a:t>java -client</a:t>
            </a:r>
            <a:r>
              <a:rPr lang="zh-CN" altLang="en-US" smtClean="0"/>
              <a:t>，桌面</a:t>
            </a:r>
            <a:r>
              <a:rPr lang="en-US" altLang="zh-CN" smtClean="0"/>
              <a:t>/</a:t>
            </a:r>
            <a:r>
              <a:rPr lang="zh-CN" altLang="en-US" smtClean="0"/>
              <a:t>占内存少</a:t>
            </a:r>
            <a:r>
              <a:rPr lang="en-US" altLang="zh-CN" smtClean="0"/>
              <a:t>/</a:t>
            </a:r>
            <a:r>
              <a:rPr lang="zh-CN" altLang="en-US" smtClean="0"/>
              <a:t>少量优化</a:t>
            </a:r>
            <a:endParaRPr lang="en-US" altLang="zh-CN" smtClean="0"/>
          </a:p>
          <a:p>
            <a:pPr lvl="2"/>
            <a:r>
              <a:rPr lang="en-US" altLang="zh-CN" smtClean="0"/>
              <a:t>server</a:t>
            </a:r>
            <a:r>
              <a:rPr lang="zh-CN" altLang="en-US" smtClean="0"/>
              <a:t>模式： </a:t>
            </a:r>
            <a:r>
              <a:rPr lang="en-US" altLang="zh-CN" smtClean="0"/>
              <a:t>2</a:t>
            </a:r>
            <a:r>
              <a:rPr lang="zh-CN" altLang="en-US" smtClean="0"/>
              <a:t>核</a:t>
            </a:r>
            <a:r>
              <a:rPr lang="en-US" altLang="zh-CN" smtClean="0"/>
              <a:t>2GB</a:t>
            </a:r>
            <a:r>
              <a:rPr lang="zh-CN" altLang="en-US" smtClean="0"/>
              <a:t>或</a:t>
            </a:r>
            <a:r>
              <a:rPr lang="en-US" altLang="zh-CN" u="sng" smtClean="0">
                <a:solidFill>
                  <a:srgbClr val="FF0000"/>
                </a:solidFill>
              </a:rPr>
              <a:t>java -server</a:t>
            </a:r>
            <a:r>
              <a:rPr lang="zh-CN" altLang="en-US" smtClean="0"/>
              <a:t>，服务端</a:t>
            </a:r>
            <a:r>
              <a:rPr lang="en-US" altLang="zh-CN" smtClean="0"/>
              <a:t>/</a:t>
            </a:r>
            <a:r>
              <a:rPr lang="zh-CN" altLang="en-US" smtClean="0"/>
              <a:t>占内存多</a:t>
            </a:r>
            <a:r>
              <a:rPr lang="en-US" altLang="zh-CN" smtClean="0"/>
              <a:t>/</a:t>
            </a:r>
            <a:r>
              <a:rPr lang="zh-CN" altLang="en-US" smtClean="0"/>
              <a:t>大量优化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导航</a:t>
            </a:r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smtClean="0">
                <a:solidFill>
                  <a:schemeClr val="bg1">
                    <a:lumMod val="65000"/>
                  </a:schemeClr>
                </a:solidFill>
              </a:rPr>
              <a:t>1.</a:t>
            </a:r>
            <a:r>
              <a:rPr lang="zh-CN" altLang="en-US" sz="2800" smtClean="0">
                <a:solidFill>
                  <a:schemeClr val="bg1">
                    <a:lumMod val="65000"/>
                  </a:schemeClr>
                </a:solidFill>
              </a:rPr>
              <a:t>怎么运行？编译装载执行机制</a:t>
            </a:r>
            <a:endParaRPr lang="en-US" altLang="zh-CN" sz="280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2800" smtClean="0">
                <a:solidFill>
                  <a:srgbClr val="FF0000"/>
                </a:solidFill>
              </a:rPr>
              <a:t>2.</a:t>
            </a:r>
            <a:r>
              <a:rPr lang="zh-CN" altLang="en-US" sz="2800" smtClean="0">
                <a:solidFill>
                  <a:srgbClr val="FF0000"/>
                </a:solidFill>
              </a:rPr>
              <a:t>怎么配置？</a:t>
            </a:r>
            <a:r>
              <a:rPr lang="en-US" altLang="zh-CN" sz="2800" smtClean="0">
                <a:solidFill>
                  <a:srgbClr val="FF0000"/>
                </a:solidFill>
              </a:rPr>
              <a:t>JVM</a:t>
            </a:r>
            <a:r>
              <a:rPr lang="zh-CN" altLang="en-US" sz="2800" smtClean="0">
                <a:solidFill>
                  <a:srgbClr val="FF0000"/>
                </a:solidFill>
              </a:rPr>
              <a:t>内存分代</a:t>
            </a:r>
            <a:endParaRPr lang="en-US" altLang="zh-CN" sz="2800" smtClean="0">
              <a:solidFill>
                <a:srgbClr val="FF0000"/>
              </a:solidFill>
            </a:endParaRPr>
          </a:p>
          <a:p>
            <a:r>
              <a:rPr lang="en-US" altLang="zh-CN" sz="2800" smtClean="0">
                <a:solidFill>
                  <a:schemeClr val="bg1">
                    <a:lumMod val="65000"/>
                  </a:schemeClr>
                </a:solidFill>
              </a:rPr>
              <a:t>3.</a:t>
            </a:r>
            <a:r>
              <a:rPr lang="zh-CN" altLang="en-US" sz="2800" smtClean="0">
                <a:solidFill>
                  <a:schemeClr val="bg1">
                    <a:lumMod val="65000"/>
                  </a:schemeClr>
                </a:solidFill>
              </a:rPr>
              <a:t>怎么配置？</a:t>
            </a:r>
            <a:r>
              <a:rPr lang="en-US" altLang="zh-CN" sz="2800" smtClean="0">
                <a:solidFill>
                  <a:schemeClr val="bg1">
                    <a:lumMod val="65000"/>
                  </a:schemeClr>
                </a:solidFill>
              </a:rPr>
              <a:t>GC</a:t>
            </a:r>
            <a:r>
              <a:rPr lang="zh-CN" altLang="en-US" sz="2800" smtClean="0">
                <a:solidFill>
                  <a:schemeClr val="bg1">
                    <a:lumMod val="65000"/>
                  </a:schemeClr>
                </a:solidFill>
              </a:rPr>
              <a:t>垃圾回收</a:t>
            </a:r>
            <a:endParaRPr lang="en-US" altLang="zh-CN" sz="280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2800" smtClean="0">
                <a:solidFill>
                  <a:schemeClr val="bg1">
                    <a:lumMod val="65000"/>
                  </a:schemeClr>
                </a:solidFill>
              </a:rPr>
              <a:t>4.</a:t>
            </a:r>
            <a:r>
              <a:rPr lang="zh-CN" altLang="en-US" sz="2800" smtClean="0">
                <a:solidFill>
                  <a:schemeClr val="bg1">
                    <a:lumMod val="65000"/>
                  </a:schemeClr>
                </a:solidFill>
              </a:rPr>
              <a:t>怎么监测？</a:t>
            </a:r>
            <a:r>
              <a:rPr lang="en-US" altLang="zh-CN" sz="2800" smtClean="0">
                <a:solidFill>
                  <a:schemeClr val="bg1">
                    <a:lumMod val="65000"/>
                  </a:schemeClr>
                </a:solidFill>
              </a:rPr>
              <a:t>JVM</a:t>
            </a:r>
            <a:r>
              <a:rPr lang="zh-CN" altLang="en-US" sz="2800" smtClean="0">
                <a:solidFill>
                  <a:schemeClr val="bg1">
                    <a:lumMod val="65000"/>
                  </a:schemeClr>
                </a:solidFill>
              </a:rPr>
              <a:t>监测工具</a:t>
            </a:r>
            <a:endParaRPr lang="en-US" altLang="zh-CN" sz="280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2800" smtClean="0">
                <a:solidFill>
                  <a:schemeClr val="bg1">
                    <a:lumMod val="65000"/>
                  </a:schemeClr>
                </a:solidFill>
              </a:rPr>
              <a:t>5.</a:t>
            </a:r>
            <a:r>
              <a:rPr lang="zh-CN" altLang="en-US" sz="2800" smtClean="0">
                <a:solidFill>
                  <a:schemeClr val="bg1">
                    <a:lumMod val="65000"/>
                  </a:schemeClr>
                </a:solidFill>
              </a:rPr>
              <a:t>怎么监测？</a:t>
            </a:r>
            <a:r>
              <a:rPr lang="en-US" altLang="zh-CN" sz="2800" smtClean="0">
                <a:solidFill>
                  <a:schemeClr val="bg1">
                    <a:lumMod val="65000"/>
                  </a:schemeClr>
                </a:solidFill>
              </a:rPr>
              <a:t>Linux</a:t>
            </a:r>
            <a:r>
              <a:rPr lang="zh-CN" altLang="en-US" sz="2800" smtClean="0">
                <a:solidFill>
                  <a:schemeClr val="bg1">
                    <a:lumMod val="65000"/>
                  </a:schemeClr>
                </a:solidFill>
              </a:rPr>
              <a:t>监测工具</a:t>
            </a:r>
            <a:endParaRPr lang="en-US" altLang="zh-CN" sz="280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2800" smtClean="0">
                <a:solidFill>
                  <a:schemeClr val="bg1">
                    <a:lumMod val="65000"/>
                  </a:schemeClr>
                </a:solidFill>
              </a:rPr>
              <a:t>6.</a:t>
            </a:r>
            <a:r>
              <a:rPr lang="zh-CN" altLang="en-US" sz="2800" smtClean="0">
                <a:solidFill>
                  <a:schemeClr val="bg1">
                    <a:lumMod val="65000"/>
                  </a:schemeClr>
                </a:solidFill>
              </a:rPr>
              <a:t>怎么调优？内存调优</a:t>
            </a:r>
            <a:endParaRPr lang="zh-CN" altLang="en-US" sz="28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 l="27216" r="13817"/>
          <a:stretch>
            <a:fillRect/>
          </a:stretch>
        </p:blipFill>
        <p:spPr bwMode="auto">
          <a:xfrm>
            <a:off x="6084168" y="1628800"/>
            <a:ext cx="2808312" cy="318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内存不能滥用</a:t>
            </a:r>
            <a:endParaRPr lang="zh-CN" altLang="en-US"/>
          </a:p>
        </p:txBody>
      </p:sp>
      <p:pic>
        <p:nvPicPr>
          <p:cNvPr id="5427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6056" y="1700808"/>
            <a:ext cx="2249279" cy="3372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1772816"/>
            <a:ext cx="2795462" cy="2898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331640" y="5013176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回收也需要耗费资源</a:t>
            </a:r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92080" y="5013176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用不好会无法回收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配置方法区和栈</a:t>
            </a:r>
            <a:r>
              <a:rPr lang="en-US" altLang="zh-CN" smtClean="0"/>
              <a:t>Stack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755576" y="4653136"/>
            <a:ext cx="7247656" cy="1944216"/>
          </a:xfrm>
        </p:spPr>
        <p:txBody>
          <a:bodyPr>
            <a:normAutofit/>
          </a:bodyPr>
          <a:lstStyle/>
          <a:p>
            <a:r>
              <a:rPr lang="zh-CN" altLang="en-US" sz="2000" smtClean="0"/>
              <a:t>方法区</a:t>
            </a:r>
            <a:r>
              <a:rPr lang="en-US" altLang="zh-CN" sz="2000" smtClean="0"/>
              <a:t>Perm(</a:t>
            </a:r>
            <a:r>
              <a:rPr lang="zh-CN" altLang="en-US" sz="2000" smtClean="0"/>
              <a:t>不足</a:t>
            </a:r>
            <a:r>
              <a:rPr lang="en-US" altLang="zh-CN" sz="2000" err="1" smtClean="0"/>
              <a:t>OutOfMemory</a:t>
            </a:r>
            <a:r>
              <a:rPr lang="en-US" altLang="zh-CN" sz="2000" smtClean="0"/>
              <a:t>)</a:t>
            </a:r>
          </a:p>
          <a:p>
            <a:pPr lvl="1"/>
            <a:r>
              <a:rPr lang="en-US" altLang="zh-CN" sz="1600" smtClean="0">
                <a:solidFill>
                  <a:srgbClr val="FF0000"/>
                </a:solidFill>
              </a:rPr>
              <a:t>-</a:t>
            </a:r>
            <a:r>
              <a:rPr lang="en-US" altLang="zh-CN" sz="1600" err="1" smtClean="0">
                <a:solidFill>
                  <a:srgbClr val="FF0000"/>
                </a:solidFill>
              </a:rPr>
              <a:t>XX:PermSize</a:t>
            </a:r>
            <a:r>
              <a:rPr lang="en-US" altLang="zh-CN" sz="1600" smtClean="0"/>
              <a:t>=16MB</a:t>
            </a:r>
            <a:r>
              <a:rPr lang="zh-CN" altLang="en-US" sz="1600" smtClean="0"/>
              <a:t>，最大</a:t>
            </a:r>
            <a:r>
              <a:rPr lang="en-US" altLang="zh-CN" sz="1600" smtClean="0">
                <a:solidFill>
                  <a:srgbClr val="FF0000"/>
                </a:solidFill>
              </a:rPr>
              <a:t>-</a:t>
            </a:r>
            <a:r>
              <a:rPr lang="en-US" altLang="zh-CN" sz="1600" err="1" smtClean="0">
                <a:solidFill>
                  <a:srgbClr val="FF0000"/>
                </a:solidFill>
              </a:rPr>
              <a:t>XX:MaxPermSize</a:t>
            </a:r>
            <a:r>
              <a:rPr lang="en-US" altLang="zh-CN" sz="1600" smtClean="0"/>
              <a:t>=64MB</a:t>
            </a:r>
          </a:p>
          <a:p>
            <a:endParaRPr lang="en-US" altLang="zh-CN" sz="2000" smtClean="0"/>
          </a:p>
          <a:p>
            <a:r>
              <a:rPr lang="zh-CN" altLang="en-US" sz="2000" smtClean="0"/>
              <a:t>栈</a:t>
            </a:r>
            <a:r>
              <a:rPr lang="en-US" altLang="zh-CN" sz="2000" smtClean="0"/>
              <a:t>Stack(</a:t>
            </a:r>
            <a:r>
              <a:rPr lang="zh-CN" altLang="en-US" sz="2000" smtClean="0"/>
              <a:t>不足</a:t>
            </a:r>
            <a:r>
              <a:rPr lang="en-US" altLang="zh-CN" sz="2000" err="1" smtClean="0"/>
              <a:t>StackOverflowError</a:t>
            </a:r>
            <a:r>
              <a:rPr lang="en-US" altLang="zh-CN" sz="2000" smtClean="0"/>
              <a:t>)</a:t>
            </a:r>
          </a:p>
          <a:p>
            <a:pPr lvl="1"/>
            <a:r>
              <a:rPr lang="en-US" altLang="zh-CN" sz="1600" smtClean="0">
                <a:solidFill>
                  <a:srgbClr val="FF0000"/>
                </a:solidFill>
              </a:rPr>
              <a:t>-</a:t>
            </a:r>
            <a:r>
              <a:rPr lang="en-US" altLang="zh-CN" sz="1600" err="1" smtClean="0">
                <a:solidFill>
                  <a:srgbClr val="FF0000"/>
                </a:solidFill>
              </a:rPr>
              <a:t>Xss</a:t>
            </a:r>
            <a:r>
              <a:rPr lang="en-US" altLang="zh-CN" sz="1600" smtClean="0"/>
              <a:t>=20MB</a:t>
            </a:r>
          </a:p>
        </p:txBody>
      </p:sp>
      <p:sp>
        <p:nvSpPr>
          <p:cNvPr id="90124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90113" name="Group 1"/>
          <p:cNvGrpSpPr>
            <a:grpSpLocks noChangeAspect="1"/>
          </p:cNvGrpSpPr>
          <p:nvPr/>
        </p:nvGrpSpPr>
        <p:grpSpPr bwMode="auto">
          <a:xfrm>
            <a:off x="827584" y="1556792"/>
            <a:ext cx="6624737" cy="2924571"/>
            <a:chOff x="4873" y="5148"/>
            <a:chExt cx="4683" cy="2066"/>
          </a:xfrm>
        </p:grpSpPr>
        <p:sp>
          <p:nvSpPr>
            <p:cNvPr id="90123" name="AutoShape 11"/>
            <p:cNvSpPr>
              <a:spLocks noChangeAspect="1" noChangeArrowheads="1" noTextEdit="1"/>
            </p:cNvSpPr>
            <p:nvPr/>
          </p:nvSpPr>
          <p:spPr bwMode="auto">
            <a:xfrm>
              <a:off x="4873" y="5148"/>
              <a:ext cx="4683" cy="2066"/>
            </a:xfrm>
            <a:prstGeom prst="rect">
              <a:avLst/>
            </a:prstGeom>
            <a:gradFill rotWithShape="0">
              <a:gsLst>
                <a:gs pos="0">
                  <a:srgbClr val="FF87B9"/>
                </a:gs>
                <a:gs pos="50000">
                  <a:srgbClr val="FFD7E7"/>
                </a:gs>
                <a:gs pos="100000">
                  <a:srgbClr val="FF87B9"/>
                </a:gs>
              </a:gsLst>
              <a:lin ang="18900000" scaled="1"/>
            </a:gradFill>
            <a:ln w="12700">
              <a:solidFill>
                <a:srgbClr val="FF87B9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122" name="Text Box 10"/>
            <p:cNvSpPr txBox="1">
              <a:spLocks noChangeArrowheads="1"/>
            </p:cNvSpPr>
            <p:nvPr/>
          </p:nvSpPr>
          <p:spPr bwMode="auto">
            <a:xfrm>
              <a:off x="5103" y="5342"/>
              <a:ext cx="577" cy="1625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87BAFF"/>
                </a:gs>
              </a:gsLst>
              <a:lin ang="5400000" scaled="1"/>
            </a:gradFill>
            <a:ln w="12700">
              <a:solidFill>
                <a:srgbClr val="4B98FF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002C69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PC</a:t>
              </a:r>
            </a:p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寄</a:t>
              </a:r>
              <a:endParaRPr kumimoji="0" lang="en-US" alt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endParaRPr>
            </a:p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存</a:t>
              </a:r>
              <a:endParaRPr kumimoji="0" lang="en-US" alt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endParaRPr>
            </a:p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器</a:t>
              </a:r>
              <a:endParaRPr kumimoji="0" lang="zh-CN" altLang="en-US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90121" name="Text Box 9"/>
            <p:cNvSpPr txBox="1">
              <a:spLocks noChangeArrowheads="1"/>
            </p:cNvSpPr>
            <p:nvPr/>
          </p:nvSpPr>
          <p:spPr bwMode="auto">
            <a:xfrm>
              <a:off x="5747" y="5342"/>
              <a:ext cx="2257" cy="719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AFD0"/>
                </a:gs>
              </a:gsLst>
              <a:lin ang="5400000" scaled="1"/>
            </a:gradFill>
            <a:ln w="12700">
              <a:solidFill>
                <a:srgbClr val="FF87B9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9A0040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栈帧</a:t>
              </a:r>
              <a:r>
                <a:rPr kumimoji="0" lang="en-US" altLang="zh-CN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1</a:t>
              </a:r>
              <a:endParaRPr kumimoji="0" lang="en-US" alt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90120" name="Text Box 8"/>
            <p:cNvSpPr txBox="1">
              <a:spLocks noChangeArrowheads="1"/>
            </p:cNvSpPr>
            <p:nvPr/>
          </p:nvSpPr>
          <p:spPr bwMode="auto">
            <a:xfrm>
              <a:off x="5747" y="5650"/>
              <a:ext cx="1158" cy="411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8EB9"/>
                </a:gs>
              </a:gsLst>
              <a:lin ang="5400000" scaled="1"/>
            </a:gradFill>
            <a:ln w="12700">
              <a:solidFill>
                <a:srgbClr val="FF5597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71002C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局部变量区</a:t>
              </a:r>
              <a:endParaRPr kumimoji="0" 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90119" name="Text Box 7"/>
            <p:cNvSpPr txBox="1">
              <a:spLocks noChangeArrowheads="1"/>
            </p:cNvSpPr>
            <p:nvPr/>
          </p:nvSpPr>
          <p:spPr bwMode="auto">
            <a:xfrm>
              <a:off x="6905" y="5650"/>
              <a:ext cx="1099" cy="412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8EB9"/>
                </a:gs>
              </a:gsLst>
              <a:lin ang="5400000" scaled="1"/>
            </a:gradFill>
            <a:ln w="12700">
              <a:solidFill>
                <a:srgbClr val="FF5597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71002C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操作数栈区</a:t>
              </a:r>
              <a:endParaRPr kumimoji="0" 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90118" name="Text Box 6"/>
            <p:cNvSpPr txBox="1">
              <a:spLocks noChangeArrowheads="1"/>
            </p:cNvSpPr>
            <p:nvPr/>
          </p:nvSpPr>
          <p:spPr bwMode="auto">
            <a:xfrm>
              <a:off x="5747" y="6239"/>
              <a:ext cx="2257" cy="728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8EB9"/>
                </a:gs>
              </a:gsLst>
              <a:lin ang="5400000" scaled="1"/>
            </a:gradFill>
            <a:ln w="12700">
              <a:solidFill>
                <a:srgbClr val="FF5597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71002C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栈帧</a:t>
              </a:r>
              <a:r>
                <a:rPr kumimoji="0" lang="en-US" altLang="zh-CN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2</a:t>
              </a:r>
              <a:endParaRPr kumimoji="0" lang="en-US" alt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90117" name="Text Box 5"/>
            <p:cNvSpPr txBox="1">
              <a:spLocks noChangeArrowheads="1"/>
            </p:cNvSpPr>
            <p:nvPr/>
          </p:nvSpPr>
          <p:spPr bwMode="auto">
            <a:xfrm>
              <a:off x="5747" y="6555"/>
              <a:ext cx="1158" cy="412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8EB9"/>
                </a:gs>
              </a:gsLst>
              <a:lin ang="5400000" scaled="1"/>
            </a:gradFill>
            <a:ln w="12700">
              <a:solidFill>
                <a:srgbClr val="FF5597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71002C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局部变量区</a:t>
              </a:r>
              <a:endParaRPr kumimoji="0" 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90116" name="Text Box 4"/>
            <p:cNvSpPr txBox="1">
              <a:spLocks noChangeArrowheads="1"/>
            </p:cNvSpPr>
            <p:nvPr/>
          </p:nvSpPr>
          <p:spPr bwMode="auto">
            <a:xfrm>
              <a:off x="6905" y="6555"/>
              <a:ext cx="1099" cy="412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8EB9"/>
                </a:gs>
              </a:gsLst>
              <a:lin ang="5400000" scaled="1"/>
            </a:gradFill>
            <a:ln w="12700">
              <a:solidFill>
                <a:srgbClr val="FF5597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71002C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操作数栈区</a:t>
              </a:r>
              <a:endParaRPr kumimoji="0" 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90115" name="Text Box 3"/>
            <p:cNvSpPr txBox="1">
              <a:spLocks noChangeArrowheads="1"/>
            </p:cNvSpPr>
            <p:nvPr/>
          </p:nvSpPr>
          <p:spPr bwMode="auto">
            <a:xfrm>
              <a:off x="8066" y="5342"/>
              <a:ext cx="578" cy="1625"/>
            </a:xfrm>
            <a:prstGeom prst="rect">
              <a:avLst/>
            </a:prstGeom>
            <a:gradFill rotWithShape="0">
              <a:gsLst>
                <a:gs pos="0">
                  <a:srgbClr val="008000">
                    <a:gamma/>
                    <a:tint val="20000"/>
                    <a:invGamma/>
                  </a:srgbClr>
                </a:gs>
                <a:gs pos="100000">
                  <a:srgbClr val="008000"/>
                </a:gs>
              </a:gsLst>
              <a:lin ang="5400000" scaled="1"/>
            </a:gradFill>
            <a:ln w="12700">
              <a:solidFill>
                <a:srgbClr val="D419FF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33003F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方</a:t>
              </a:r>
              <a:endParaRPr kumimoji="0" lang="en-US" alt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endParaRPr>
            </a:p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法</a:t>
              </a:r>
              <a:endParaRPr kumimoji="0" lang="en-US" alt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endParaRPr>
            </a:p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区</a:t>
              </a:r>
              <a:endParaRPr kumimoji="0" 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90114" name="Text Box 2"/>
            <p:cNvSpPr txBox="1">
              <a:spLocks noChangeArrowheads="1"/>
            </p:cNvSpPr>
            <p:nvPr/>
          </p:nvSpPr>
          <p:spPr bwMode="auto">
            <a:xfrm>
              <a:off x="8762" y="5342"/>
              <a:ext cx="578" cy="1625"/>
            </a:xfrm>
            <a:prstGeom prst="rect">
              <a:avLst/>
            </a:prstGeom>
            <a:gradFill rotWithShape="0">
              <a:gsLst>
                <a:gs pos="0">
                  <a:srgbClr val="FFFFCC">
                    <a:gamma/>
                    <a:tint val="20000"/>
                    <a:invGamma/>
                  </a:srgbClr>
                </a:gs>
                <a:gs pos="100000">
                  <a:srgbClr val="FFFFCC"/>
                </a:gs>
              </a:gsLst>
              <a:lin ang="2700000" scaled="1"/>
            </a:gradFill>
            <a:ln w="12700">
              <a:solidFill>
                <a:srgbClr val="4B98FF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002C69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堆</a:t>
              </a:r>
              <a:endParaRPr kumimoji="0" 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  <a:p>
              <a:pPr marL="0" marR="0" lvl="0" indent="1270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配置堆</a:t>
            </a:r>
            <a:r>
              <a:rPr lang="en-US" altLang="zh-CN" smtClean="0"/>
              <a:t>Heap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67544" y="4653136"/>
            <a:ext cx="8229600" cy="2204864"/>
          </a:xfrm>
        </p:spPr>
        <p:txBody>
          <a:bodyPr>
            <a:normAutofit fontScale="62500" lnSpcReduction="20000"/>
          </a:bodyPr>
          <a:lstStyle/>
          <a:p>
            <a:r>
              <a:rPr lang="zh-CN" altLang="en-US" smtClean="0"/>
              <a:t>限制：</a:t>
            </a:r>
            <a:r>
              <a:rPr lang="en-US" altLang="zh-CN" smtClean="0"/>
              <a:t>32</a:t>
            </a:r>
            <a:r>
              <a:rPr lang="zh-CN" altLang="en-US" smtClean="0"/>
              <a:t>位最大</a:t>
            </a:r>
            <a:r>
              <a:rPr lang="en-US" altLang="zh-CN" smtClean="0"/>
              <a:t>2GB</a:t>
            </a:r>
            <a:r>
              <a:rPr lang="zh-CN" altLang="en-US" smtClean="0"/>
              <a:t>，</a:t>
            </a:r>
            <a:r>
              <a:rPr lang="en-US" altLang="zh-CN" smtClean="0"/>
              <a:t>64</a:t>
            </a:r>
            <a:r>
              <a:rPr lang="zh-CN" altLang="en-US" smtClean="0"/>
              <a:t>位没上限</a:t>
            </a:r>
          </a:p>
          <a:p>
            <a:pPr lvl="1"/>
            <a:r>
              <a:rPr lang="en-US" altLang="zh-CN" smtClean="0">
                <a:solidFill>
                  <a:srgbClr val="FF0000"/>
                </a:solidFill>
              </a:rPr>
              <a:t>-</a:t>
            </a:r>
            <a:r>
              <a:rPr lang="en-US" altLang="zh-CN" err="1" smtClean="0">
                <a:solidFill>
                  <a:srgbClr val="FF0000"/>
                </a:solidFill>
              </a:rPr>
              <a:t>Xms</a:t>
            </a:r>
            <a:r>
              <a:rPr lang="en-US" altLang="zh-CN" smtClean="0"/>
              <a:t>=1024MB, </a:t>
            </a:r>
            <a:r>
              <a:rPr lang="zh-CN" altLang="en-US" smtClean="0"/>
              <a:t>默认物理内存</a:t>
            </a:r>
            <a:r>
              <a:rPr lang="en-US" altLang="zh-CN" smtClean="0"/>
              <a:t>1/64&amp;</a:t>
            </a:r>
            <a:r>
              <a:rPr lang="zh-CN" altLang="en-US" smtClean="0"/>
              <a:t>小于</a:t>
            </a:r>
            <a:r>
              <a:rPr lang="en-US" altLang="zh-CN" smtClean="0"/>
              <a:t>1GB</a:t>
            </a:r>
          </a:p>
          <a:p>
            <a:pPr lvl="1"/>
            <a:r>
              <a:rPr lang="en-US" altLang="zh-CN" smtClean="0">
                <a:solidFill>
                  <a:srgbClr val="FF0000"/>
                </a:solidFill>
              </a:rPr>
              <a:t>-</a:t>
            </a:r>
            <a:r>
              <a:rPr lang="en-US" altLang="zh-CN" err="1" smtClean="0">
                <a:solidFill>
                  <a:srgbClr val="FF0000"/>
                </a:solidFill>
              </a:rPr>
              <a:t>Xmx</a:t>
            </a:r>
            <a:r>
              <a:rPr lang="en-US" altLang="zh-CN" smtClean="0"/>
              <a:t>=1024MB, </a:t>
            </a:r>
            <a:r>
              <a:rPr lang="zh-CN" altLang="en-US" smtClean="0"/>
              <a:t>默认物理内存</a:t>
            </a:r>
            <a:r>
              <a:rPr lang="en-US" altLang="zh-CN" smtClean="0"/>
              <a:t>1/4</a:t>
            </a:r>
            <a:r>
              <a:rPr lang="zh-CN" altLang="en-US" smtClean="0"/>
              <a:t>且小于</a:t>
            </a:r>
            <a:r>
              <a:rPr lang="en-US" altLang="zh-CN" smtClean="0"/>
              <a:t>1GB</a:t>
            </a:r>
          </a:p>
          <a:p>
            <a:r>
              <a:rPr lang="zh-CN" altLang="en-US" smtClean="0"/>
              <a:t>堆调整策略：</a:t>
            </a:r>
            <a:endParaRPr lang="en-US" altLang="zh-CN" smtClean="0"/>
          </a:p>
          <a:p>
            <a:pPr lvl="1"/>
            <a:r>
              <a:rPr lang="zh-CN" altLang="en-US" smtClean="0"/>
              <a:t>当空余堆小于</a:t>
            </a:r>
            <a:r>
              <a:rPr lang="en-US" altLang="zh-CN" smtClean="0">
                <a:solidFill>
                  <a:srgbClr val="FF0000"/>
                </a:solidFill>
              </a:rPr>
              <a:t>-</a:t>
            </a:r>
            <a:r>
              <a:rPr lang="en-US" altLang="zh-CN" err="1" smtClean="0">
                <a:solidFill>
                  <a:srgbClr val="FF0000"/>
                </a:solidFill>
              </a:rPr>
              <a:t>XX:MinHeapFreeRatio</a:t>
            </a:r>
            <a:r>
              <a:rPr lang="en-US" altLang="zh-CN" smtClean="0"/>
              <a:t>=</a:t>
            </a:r>
            <a:r>
              <a:rPr lang="zh-CN" altLang="en-US" smtClean="0"/>
              <a:t>默认</a:t>
            </a:r>
            <a:r>
              <a:rPr lang="en-US" altLang="zh-CN" smtClean="0"/>
              <a:t>40%</a:t>
            </a:r>
            <a:r>
              <a:rPr lang="zh-CN" altLang="en-US" smtClean="0"/>
              <a:t>时，会增大到</a:t>
            </a:r>
            <a:r>
              <a:rPr lang="en-US" altLang="zh-CN" smtClean="0"/>
              <a:t>-</a:t>
            </a:r>
            <a:r>
              <a:rPr lang="en-US" altLang="zh-CN" err="1" smtClean="0"/>
              <a:t>Xmx</a:t>
            </a:r>
            <a:endParaRPr lang="zh-CN" altLang="en-US" smtClean="0"/>
          </a:p>
          <a:p>
            <a:pPr lvl="1"/>
            <a:r>
              <a:rPr lang="zh-CN" altLang="en-US" smtClean="0"/>
              <a:t>当空余堆大于</a:t>
            </a:r>
            <a:r>
              <a:rPr lang="en-US" altLang="zh-CN" smtClean="0">
                <a:solidFill>
                  <a:srgbClr val="FF0000"/>
                </a:solidFill>
              </a:rPr>
              <a:t>-</a:t>
            </a:r>
            <a:r>
              <a:rPr lang="en-US" altLang="zh-CN" err="1" smtClean="0">
                <a:solidFill>
                  <a:srgbClr val="FF0000"/>
                </a:solidFill>
              </a:rPr>
              <a:t>XX:MaxHeapFreeRatio</a:t>
            </a:r>
            <a:r>
              <a:rPr lang="en-US" altLang="zh-CN" smtClean="0"/>
              <a:t>=</a:t>
            </a:r>
            <a:r>
              <a:rPr lang="zh-CN" altLang="en-US" smtClean="0"/>
              <a:t>默认</a:t>
            </a:r>
            <a:r>
              <a:rPr lang="en-US" altLang="zh-CN" smtClean="0"/>
              <a:t>70%</a:t>
            </a:r>
            <a:r>
              <a:rPr lang="zh-CN" altLang="en-US" smtClean="0"/>
              <a:t>时，会减小到</a:t>
            </a:r>
            <a:r>
              <a:rPr lang="en-US" altLang="zh-CN" smtClean="0"/>
              <a:t>-</a:t>
            </a:r>
            <a:r>
              <a:rPr lang="en-US" altLang="zh-CN" err="1" smtClean="0"/>
              <a:t>Xms</a:t>
            </a:r>
            <a:endParaRPr lang="zh-CN" altLang="en-US" smtClean="0"/>
          </a:p>
          <a:p>
            <a:r>
              <a:rPr lang="zh-CN" altLang="en-US" smtClean="0"/>
              <a:t>经验：为了避免频繁调整，通常</a:t>
            </a:r>
            <a:r>
              <a:rPr lang="en-US" altLang="zh-CN" smtClean="0"/>
              <a:t>-</a:t>
            </a:r>
            <a:r>
              <a:rPr lang="en-US" altLang="zh-CN" err="1" smtClean="0"/>
              <a:t>Xms</a:t>
            </a:r>
            <a:r>
              <a:rPr lang="en-US" altLang="zh-CN" smtClean="0"/>
              <a:t>=-</a:t>
            </a:r>
            <a:r>
              <a:rPr lang="en-US" altLang="zh-CN" err="1" smtClean="0"/>
              <a:t>Xmx</a:t>
            </a:r>
            <a:r>
              <a:rPr lang="zh-CN" altLang="en-US" smtClean="0"/>
              <a:t>。</a:t>
            </a:r>
            <a:endParaRPr lang="zh-CN" altLang="en-US"/>
          </a:p>
        </p:txBody>
      </p:sp>
      <p:sp>
        <p:nvSpPr>
          <p:cNvPr id="51217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21" name="Group 1"/>
          <p:cNvGrpSpPr>
            <a:grpSpLocks noChangeAspect="1"/>
          </p:cNvGrpSpPr>
          <p:nvPr/>
        </p:nvGrpSpPr>
        <p:grpSpPr bwMode="auto">
          <a:xfrm>
            <a:off x="827584" y="1556792"/>
            <a:ext cx="6624737" cy="2924571"/>
            <a:chOff x="4873" y="5148"/>
            <a:chExt cx="4683" cy="2066"/>
          </a:xfrm>
        </p:grpSpPr>
        <p:sp>
          <p:nvSpPr>
            <p:cNvPr id="22" name="AutoShape 11"/>
            <p:cNvSpPr>
              <a:spLocks noChangeAspect="1" noChangeArrowheads="1" noTextEdit="1"/>
            </p:cNvSpPr>
            <p:nvPr/>
          </p:nvSpPr>
          <p:spPr bwMode="auto">
            <a:xfrm>
              <a:off x="4873" y="5148"/>
              <a:ext cx="4683" cy="2066"/>
            </a:xfrm>
            <a:prstGeom prst="rect">
              <a:avLst/>
            </a:prstGeom>
            <a:gradFill rotWithShape="0">
              <a:gsLst>
                <a:gs pos="0">
                  <a:srgbClr val="FF87B9"/>
                </a:gs>
                <a:gs pos="50000">
                  <a:srgbClr val="FFD7E7"/>
                </a:gs>
                <a:gs pos="100000">
                  <a:srgbClr val="FF87B9"/>
                </a:gs>
              </a:gsLst>
              <a:lin ang="18900000" scaled="1"/>
            </a:gradFill>
            <a:ln w="12700">
              <a:solidFill>
                <a:srgbClr val="FF87B9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Text Box 10"/>
            <p:cNvSpPr txBox="1">
              <a:spLocks noChangeArrowheads="1"/>
            </p:cNvSpPr>
            <p:nvPr/>
          </p:nvSpPr>
          <p:spPr bwMode="auto">
            <a:xfrm>
              <a:off x="5103" y="5342"/>
              <a:ext cx="577" cy="1625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87BAFF"/>
                </a:gs>
              </a:gsLst>
              <a:lin ang="5400000" scaled="1"/>
            </a:gradFill>
            <a:ln w="12700">
              <a:solidFill>
                <a:srgbClr val="4B98FF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002C69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PC</a:t>
              </a:r>
            </a:p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寄</a:t>
              </a:r>
              <a:endParaRPr kumimoji="0" lang="en-US" alt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endParaRPr>
            </a:p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存</a:t>
              </a:r>
              <a:endParaRPr kumimoji="0" lang="en-US" alt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endParaRPr>
            </a:p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器</a:t>
              </a:r>
              <a:endParaRPr kumimoji="0" lang="zh-CN" altLang="en-US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4" name="Text Box 9"/>
            <p:cNvSpPr txBox="1">
              <a:spLocks noChangeArrowheads="1"/>
            </p:cNvSpPr>
            <p:nvPr/>
          </p:nvSpPr>
          <p:spPr bwMode="auto">
            <a:xfrm>
              <a:off x="5747" y="5342"/>
              <a:ext cx="2257" cy="719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AFD0"/>
                </a:gs>
              </a:gsLst>
              <a:lin ang="5400000" scaled="1"/>
            </a:gradFill>
            <a:ln w="12700">
              <a:solidFill>
                <a:srgbClr val="FF87B9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9A0040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栈帧</a:t>
              </a:r>
              <a:r>
                <a:rPr kumimoji="0" lang="en-US" altLang="zh-CN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1</a:t>
              </a:r>
              <a:endParaRPr kumimoji="0" lang="en-US" alt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5" name="Text Box 8"/>
            <p:cNvSpPr txBox="1">
              <a:spLocks noChangeArrowheads="1"/>
            </p:cNvSpPr>
            <p:nvPr/>
          </p:nvSpPr>
          <p:spPr bwMode="auto">
            <a:xfrm>
              <a:off x="5747" y="5650"/>
              <a:ext cx="1158" cy="411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8EB9"/>
                </a:gs>
              </a:gsLst>
              <a:lin ang="5400000" scaled="1"/>
            </a:gradFill>
            <a:ln w="12700">
              <a:solidFill>
                <a:srgbClr val="FF5597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71002C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局部变量区</a:t>
              </a:r>
              <a:endParaRPr kumimoji="0" 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6" name="Text Box 7"/>
            <p:cNvSpPr txBox="1">
              <a:spLocks noChangeArrowheads="1"/>
            </p:cNvSpPr>
            <p:nvPr/>
          </p:nvSpPr>
          <p:spPr bwMode="auto">
            <a:xfrm>
              <a:off x="6905" y="5650"/>
              <a:ext cx="1099" cy="412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8EB9"/>
                </a:gs>
              </a:gsLst>
              <a:lin ang="5400000" scaled="1"/>
            </a:gradFill>
            <a:ln w="12700">
              <a:solidFill>
                <a:srgbClr val="FF5597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71002C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操作数栈区</a:t>
              </a:r>
              <a:endParaRPr kumimoji="0" 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7" name="Text Box 6"/>
            <p:cNvSpPr txBox="1">
              <a:spLocks noChangeArrowheads="1"/>
            </p:cNvSpPr>
            <p:nvPr/>
          </p:nvSpPr>
          <p:spPr bwMode="auto">
            <a:xfrm>
              <a:off x="5747" y="6239"/>
              <a:ext cx="2257" cy="728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8EB9"/>
                </a:gs>
              </a:gsLst>
              <a:lin ang="5400000" scaled="1"/>
            </a:gradFill>
            <a:ln w="12700">
              <a:solidFill>
                <a:srgbClr val="FF5597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71002C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栈帧</a:t>
              </a:r>
              <a:r>
                <a:rPr kumimoji="0" lang="en-US" altLang="zh-CN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2</a:t>
              </a:r>
              <a:endParaRPr kumimoji="0" lang="en-US" alt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8" name="Text Box 5"/>
            <p:cNvSpPr txBox="1">
              <a:spLocks noChangeArrowheads="1"/>
            </p:cNvSpPr>
            <p:nvPr/>
          </p:nvSpPr>
          <p:spPr bwMode="auto">
            <a:xfrm>
              <a:off x="5747" y="6555"/>
              <a:ext cx="1158" cy="412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8EB9"/>
                </a:gs>
              </a:gsLst>
              <a:lin ang="5400000" scaled="1"/>
            </a:gradFill>
            <a:ln w="12700">
              <a:solidFill>
                <a:srgbClr val="FF5597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71002C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局部变量区</a:t>
              </a:r>
              <a:endParaRPr kumimoji="0" 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9" name="Text Box 4"/>
            <p:cNvSpPr txBox="1">
              <a:spLocks noChangeArrowheads="1"/>
            </p:cNvSpPr>
            <p:nvPr/>
          </p:nvSpPr>
          <p:spPr bwMode="auto">
            <a:xfrm>
              <a:off x="6905" y="6555"/>
              <a:ext cx="1099" cy="412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8EB9"/>
                </a:gs>
              </a:gsLst>
              <a:lin ang="5400000" scaled="1"/>
            </a:gradFill>
            <a:ln w="12700">
              <a:solidFill>
                <a:srgbClr val="FF5597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71002C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操作数栈区</a:t>
              </a:r>
              <a:endParaRPr kumimoji="0" 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0" name="Text Box 3"/>
            <p:cNvSpPr txBox="1">
              <a:spLocks noChangeArrowheads="1"/>
            </p:cNvSpPr>
            <p:nvPr/>
          </p:nvSpPr>
          <p:spPr bwMode="auto">
            <a:xfrm>
              <a:off x="8066" y="5342"/>
              <a:ext cx="578" cy="1625"/>
            </a:xfrm>
            <a:prstGeom prst="rect">
              <a:avLst/>
            </a:prstGeom>
            <a:gradFill rotWithShape="0">
              <a:gsLst>
                <a:gs pos="0">
                  <a:srgbClr val="008000">
                    <a:gamma/>
                    <a:tint val="20000"/>
                    <a:invGamma/>
                  </a:srgbClr>
                </a:gs>
                <a:gs pos="100000">
                  <a:srgbClr val="008000"/>
                </a:gs>
              </a:gsLst>
              <a:lin ang="5400000" scaled="1"/>
            </a:gradFill>
            <a:ln w="12700">
              <a:solidFill>
                <a:srgbClr val="D419FF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33003F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方</a:t>
              </a:r>
              <a:endParaRPr kumimoji="0" lang="en-US" alt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endParaRPr>
            </a:p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法</a:t>
              </a:r>
              <a:endParaRPr kumimoji="0" lang="en-US" alt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endParaRPr>
            </a:p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区</a:t>
              </a:r>
              <a:endParaRPr kumimoji="0" 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1" name="Text Box 2"/>
            <p:cNvSpPr txBox="1">
              <a:spLocks noChangeArrowheads="1"/>
            </p:cNvSpPr>
            <p:nvPr/>
          </p:nvSpPr>
          <p:spPr bwMode="auto">
            <a:xfrm>
              <a:off x="8762" y="5342"/>
              <a:ext cx="578" cy="1625"/>
            </a:xfrm>
            <a:prstGeom prst="rect">
              <a:avLst/>
            </a:prstGeom>
            <a:gradFill rotWithShape="0">
              <a:gsLst>
                <a:gs pos="0">
                  <a:srgbClr val="FFFFCC">
                    <a:gamma/>
                    <a:tint val="20000"/>
                    <a:invGamma/>
                  </a:srgbClr>
                </a:gs>
                <a:gs pos="100000">
                  <a:srgbClr val="FFFFCC"/>
                </a:gs>
              </a:gsLst>
              <a:lin ang="2700000" scaled="1"/>
            </a:gradFill>
            <a:ln w="12700">
              <a:solidFill>
                <a:srgbClr val="4B98FF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002C69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堆</a:t>
              </a:r>
              <a:endParaRPr kumimoji="0" 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  <a:p>
              <a:pPr marL="0" marR="0" lvl="0" indent="1270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小技巧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测试机器最大可用内存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11560" y="2276872"/>
            <a:ext cx="79208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mtClean="0"/>
              <a:t>D:\jdk1.6.0_10\bin&gt;java -Xmx2048m -version</a:t>
            </a:r>
          </a:p>
          <a:p>
            <a:r>
              <a:rPr lang="en-US" altLang="zh-CN" smtClean="0"/>
              <a:t>Error occurred during initialization of VM</a:t>
            </a:r>
          </a:p>
          <a:p>
            <a:r>
              <a:rPr lang="en-US" altLang="zh-CN" smtClean="0"/>
              <a:t>Could not reserve enough space for object heap</a:t>
            </a:r>
          </a:p>
          <a:p>
            <a:r>
              <a:rPr lang="en-US" altLang="zh-CN" smtClean="0"/>
              <a:t>Could not create the Java virtual machine.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分代管理</a:t>
            </a:r>
            <a:r>
              <a:rPr lang="en-US" altLang="zh-CN" smtClean="0"/>
              <a:t>Young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67544" y="4265712"/>
            <a:ext cx="8229600" cy="2592288"/>
          </a:xfrm>
        </p:spPr>
        <p:txBody>
          <a:bodyPr>
            <a:normAutofit/>
          </a:bodyPr>
          <a:lstStyle/>
          <a:p>
            <a:r>
              <a:rPr lang="en-US" altLang="zh-CN" sz="2000" smtClean="0"/>
              <a:t>Young</a:t>
            </a:r>
            <a:r>
              <a:rPr lang="zh-CN" altLang="en-US" sz="2000" smtClean="0"/>
              <a:t>：保存大部分</a:t>
            </a:r>
            <a:r>
              <a:rPr lang="en-US" altLang="zh-CN" sz="2000" smtClean="0"/>
              <a:t>80-90%</a:t>
            </a:r>
            <a:r>
              <a:rPr lang="zh-CN" altLang="en-US" sz="2000" smtClean="0"/>
              <a:t>生命期较短的新对象，便于高效回收</a:t>
            </a:r>
            <a:endParaRPr lang="en-US" altLang="zh-CN" sz="2000" smtClean="0"/>
          </a:p>
          <a:p>
            <a:pPr lvl="1"/>
            <a:r>
              <a:rPr lang="en-US" altLang="zh-CN" sz="1800" smtClean="0">
                <a:solidFill>
                  <a:srgbClr val="FF0000"/>
                </a:solidFill>
              </a:rPr>
              <a:t>-</a:t>
            </a:r>
            <a:r>
              <a:rPr lang="en-US" altLang="zh-CN" sz="1800" err="1" smtClean="0">
                <a:solidFill>
                  <a:srgbClr val="FF0000"/>
                </a:solidFill>
              </a:rPr>
              <a:t>Xmn</a:t>
            </a:r>
            <a:r>
              <a:rPr lang="zh-CN" altLang="en-US" sz="1800" smtClean="0"/>
              <a:t>设置</a:t>
            </a:r>
            <a:r>
              <a:rPr lang="en-US" altLang="zh-CN" sz="1800" smtClean="0"/>
              <a:t>Young</a:t>
            </a:r>
            <a:r>
              <a:rPr lang="zh-CN" altLang="en-US" sz="1800" smtClean="0"/>
              <a:t>的大小</a:t>
            </a:r>
            <a:endParaRPr lang="en-US" altLang="zh-CN" sz="1800" smtClean="0"/>
          </a:p>
          <a:p>
            <a:pPr lvl="1"/>
            <a:r>
              <a:rPr lang="en-US" altLang="zh-CN" sz="1800" smtClean="0">
                <a:solidFill>
                  <a:srgbClr val="FF0000"/>
                </a:solidFill>
              </a:rPr>
              <a:t>-</a:t>
            </a:r>
            <a:r>
              <a:rPr lang="en-US" altLang="zh-CN" sz="1800" err="1" smtClean="0">
                <a:solidFill>
                  <a:srgbClr val="FF0000"/>
                </a:solidFill>
              </a:rPr>
              <a:t>XX:NewSize</a:t>
            </a:r>
            <a:r>
              <a:rPr lang="zh-CN" altLang="en-US" sz="1800" smtClean="0"/>
              <a:t>表示</a:t>
            </a:r>
            <a:r>
              <a:rPr lang="en-US" altLang="zh-CN" sz="1800" smtClean="0"/>
              <a:t>Young</a:t>
            </a:r>
            <a:r>
              <a:rPr lang="zh-CN" altLang="en-US" sz="1800" smtClean="0"/>
              <a:t>最小空间</a:t>
            </a:r>
            <a:endParaRPr lang="en-US" altLang="zh-CN" sz="1800" smtClean="0"/>
          </a:p>
          <a:p>
            <a:pPr lvl="1"/>
            <a:r>
              <a:rPr lang="en-US" altLang="zh-CN" sz="1800" smtClean="0">
                <a:solidFill>
                  <a:srgbClr val="FF0000"/>
                </a:solidFill>
              </a:rPr>
              <a:t>-</a:t>
            </a:r>
            <a:r>
              <a:rPr lang="en-US" altLang="zh-CN" sz="1800" err="1" smtClean="0">
                <a:solidFill>
                  <a:srgbClr val="FF0000"/>
                </a:solidFill>
              </a:rPr>
              <a:t>XX:MaxNewSize</a:t>
            </a:r>
            <a:r>
              <a:rPr lang="zh-CN" altLang="en-US" sz="1800" smtClean="0"/>
              <a:t>表示</a:t>
            </a:r>
            <a:r>
              <a:rPr lang="en-US" altLang="zh-CN" sz="1800" smtClean="0"/>
              <a:t>Young</a:t>
            </a:r>
            <a:r>
              <a:rPr lang="zh-CN" altLang="en-US" sz="1800" smtClean="0"/>
              <a:t>最大空间</a:t>
            </a:r>
            <a:endParaRPr lang="en-US" altLang="zh-CN" sz="1800" smtClean="0"/>
          </a:p>
          <a:p>
            <a:pPr lvl="1"/>
            <a:r>
              <a:rPr lang="en-US" altLang="zh-CN" sz="1800" smtClean="0">
                <a:solidFill>
                  <a:srgbClr val="FF0000"/>
                </a:solidFill>
              </a:rPr>
              <a:t>-</a:t>
            </a:r>
            <a:r>
              <a:rPr lang="en-US" altLang="zh-CN" sz="1800" err="1" smtClean="0">
                <a:solidFill>
                  <a:srgbClr val="FF0000"/>
                </a:solidFill>
              </a:rPr>
              <a:t>XX:NewRatio</a:t>
            </a:r>
            <a:r>
              <a:rPr lang="en-US" altLang="zh-CN" sz="1800" smtClean="0">
                <a:solidFill>
                  <a:srgbClr val="FF0000"/>
                </a:solidFill>
              </a:rPr>
              <a:t>=m</a:t>
            </a:r>
            <a:r>
              <a:rPr lang="zh-CN" altLang="en-US" sz="1800" smtClean="0"/>
              <a:t>表示</a:t>
            </a:r>
            <a:r>
              <a:rPr lang="en-US" altLang="zh-CN" sz="1800" err="1" smtClean="0"/>
              <a:t>Young:Old</a:t>
            </a:r>
            <a:r>
              <a:rPr lang="en-US" altLang="zh-CN" sz="1800" smtClean="0"/>
              <a:t>=1:m</a:t>
            </a:r>
            <a:endParaRPr lang="zh-CN" altLang="en-US" sz="1800"/>
          </a:p>
        </p:txBody>
      </p:sp>
      <p:sp>
        <p:nvSpPr>
          <p:cNvPr id="51217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 bwMode="auto">
          <a:xfrm>
            <a:off x="667113" y="1556792"/>
            <a:ext cx="7793319" cy="2520280"/>
            <a:chOff x="2669" y="3370"/>
            <a:chExt cx="7374" cy="2384"/>
          </a:xfrm>
        </p:grpSpPr>
        <p:sp>
          <p:nvSpPr>
            <p:cNvPr id="51216" name="AutoShape 16"/>
            <p:cNvSpPr>
              <a:spLocks noChangeAspect="1" noChangeArrowheads="1" noTextEdit="1"/>
            </p:cNvSpPr>
            <p:nvPr/>
          </p:nvSpPr>
          <p:spPr bwMode="auto">
            <a:xfrm>
              <a:off x="2669" y="3370"/>
              <a:ext cx="7374" cy="2384"/>
            </a:xfrm>
            <a:prstGeom prst="rect">
              <a:avLst/>
            </a:prstGeom>
            <a:gradFill rotWithShape="0">
              <a:gsLst>
                <a:gs pos="0">
                  <a:srgbClr val="FF87B9"/>
                </a:gs>
                <a:gs pos="50000">
                  <a:srgbClr val="FFD7E7"/>
                </a:gs>
                <a:gs pos="100000">
                  <a:srgbClr val="FF87B9"/>
                </a:gs>
              </a:gsLst>
              <a:lin ang="18900000" scaled="1"/>
            </a:gradFill>
            <a:ln w="12700">
              <a:solidFill>
                <a:srgbClr val="FF87B9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51215" name="Text Box 15"/>
            <p:cNvSpPr txBox="1">
              <a:spLocks noChangeArrowheads="1"/>
            </p:cNvSpPr>
            <p:nvPr/>
          </p:nvSpPr>
          <p:spPr bwMode="auto">
            <a:xfrm>
              <a:off x="2934" y="3594"/>
              <a:ext cx="666" cy="1875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87BAFF"/>
                </a:gs>
              </a:gsLst>
              <a:lin ang="5400000" scaled="1"/>
            </a:gradFill>
            <a:ln w="12700">
              <a:solidFill>
                <a:srgbClr val="4B98FF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002C69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PC</a:t>
              </a:r>
            </a:p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寄</a:t>
              </a:r>
              <a:endParaRPr kumimoji="0" lang="en-US" alt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endParaRPr>
            </a:p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存</a:t>
              </a:r>
              <a:endParaRPr kumimoji="0" lang="en-US" alt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endParaRPr>
            </a:p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器</a:t>
              </a:r>
              <a:endParaRPr kumimoji="0" lang="zh-CN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1214" name="Text Box 14"/>
            <p:cNvSpPr txBox="1">
              <a:spLocks noChangeArrowheads="1"/>
            </p:cNvSpPr>
            <p:nvPr/>
          </p:nvSpPr>
          <p:spPr bwMode="auto">
            <a:xfrm>
              <a:off x="3677" y="3594"/>
              <a:ext cx="2604" cy="831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AFD0"/>
                </a:gs>
              </a:gsLst>
              <a:lin ang="5400000" scaled="1"/>
            </a:gradFill>
            <a:ln w="12700">
              <a:solidFill>
                <a:srgbClr val="FF87B9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9A0040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栈帧</a:t>
              </a:r>
              <a:r>
                <a:rPr kumimoji="0" lang="en-US" alt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1</a:t>
              </a:r>
              <a:endParaRPr kumimoji="0" lang="en-US" alt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1213" name="Text Box 13"/>
            <p:cNvSpPr txBox="1">
              <a:spLocks noChangeArrowheads="1"/>
            </p:cNvSpPr>
            <p:nvPr/>
          </p:nvSpPr>
          <p:spPr bwMode="auto">
            <a:xfrm>
              <a:off x="3677" y="3949"/>
              <a:ext cx="1336" cy="475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8EB9"/>
                </a:gs>
              </a:gsLst>
              <a:lin ang="5400000" scaled="1"/>
            </a:gradFill>
            <a:ln w="12700">
              <a:solidFill>
                <a:srgbClr val="FF5597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71002C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局部变量区</a:t>
              </a:r>
              <a:endParaRPr kumimoji="0" 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1212" name="Text Box 12"/>
            <p:cNvSpPr txBox="1">
              <a:spLocks noChangeArrowheads="1"/>
            </p:cNvSpPr>
            <p:nvPr/>
          </p:nvSpPr>
          <p:spPr bwMode="auto">
            <a:xfrm>
              <a:off x="5013" y="3949"/>
              <a:ext cx="1268" cy="476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8EB9"/>
                </a:gs>
              </a:gsLst>
              <a:lin ang="5400000" scaled="1"/>
            </a:gradFill>
            <a:ln w="12700">
              <a:solidFill>
                <a:srgbClr val="FF5597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71002C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操作数栈区</a:t>
              </a:r>
              <a:endParaRPr kumimoji="0" 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1211" name="Text Box 11"/>
            <p:cNvSpPr txBox="1">
              <a:spLocks noChangeArrowheads="1"/>
            </p:cNvSpPr>
            <p:nvPr/>
          </p:nvSpPr>
          <p:spPr bwMode="auto">
            <a:xfrm>
              <a:off x="3677" y="4629"/>
              <a:ext cx="2604" cy="84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8EB9"/>
                </a:gs>
              </a:gsLst>
              <a:lin ang="5400000" scaled="1"/>
            </a:gradFill>
            <a:ln w="12700">
              <a:solidFill>
                <a:srgbClr val="FF5597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71002C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栈帧</a:t>
              </a:r>
              <a:r>
                <a:rPr kumimoji="0" lang="en-US" alt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2</a:t>
              </a:r>
              <a:endParaRPr kumimoji="0" lang="en-US" alt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1210" name="Text Box 10"/>
            <p:cNvSpPr txBox="1">
              <a:spLocks noChangeArrowheads="1"/>
            </p:cNvSpPr>
            <p:nvPr/>
          </p:nvSpPr>
          <p:spPr bwMode="auto">
            <a:xfrm>
              <a:off x="3677" y="4994"/>
              <a:ext cx="1336" cy="475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8EB9"/>
                </a:gs>
              </a:gsLst>
              <a:lin ang="5400000" scaled="1"/>
            </a:gradFill>
            <a:ln w="12700">
              <a:solidFill>
                <a:srgbClr val="FF5597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71002C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局部变量区</a:t>
              </a:r>
              <a:endParaRPr kumimoji="0" 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1209" name="Text Box 9"/>
            <p:cNvSpPr txBox="1">
              <a:spLocks noChangeArrowheads="1"/>
            </p:cNvSpPr>
            <p:nvPr/>
          </p:nvSpPr>
          <p:spPr bwMode="auto">
            <a:xfrm>
              <a:off x="5013" y="4994"/>
              <a:ext cx="1268" cy="475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8EB9"/>
                </a:gs>
              </a:gsLst>
              <a:lin ang="5400000" scaled="1"/>
            </a:gradFill>
            <a:ln w="12700">
              <a:solidFill>
                <a:srgbClr val="FF5597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71002C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操作数栈区</a:t>
              </a:r>
              <a:endParaRPr kumimoji="0" 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1208" name="Text Box 8"/>
            <p:cNvSpPr txBox="1">
              <a:spLocks noChangeArrowheads="1"/>
            </p:cNvSpPr>
            <p:nvPr/>
          </p:nvSpPr>
          <p:spPr bwMode="auto">
            <a:xfrm>
              <a:off x="6353" y="3594"/>
              <a:ext cx="666" cy="1875"/>
            </a:xfrm>
            <a:prstGeom prst="rect">
              <a:avLst/>
            </a:prstGeom>
            <a:gradFill rotWithShape="0">
              <a:gsLst>
                <a:gs pos="0">
                  <a:srgbClr val="008000">
                    <a:gamma/>
                    <a:tint val="20000"/>
                    <a:invGamma/>
                  </a:srgbClr>
                </a:gs>
                <a:gs pos="100000">
                  <a:srgbClr val="008000"/>
                </a:gs>
              </a:gsLst>
              <a:lin ang="5400000" scaled="1"/>
            </a:gradFill>
            <a:ln w="12700">
              <a:solidFill>
                <a:srgbClr val="FF2AD6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4D003F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方</a:t>
              </a:r>
              <a:endParaRPr kumimoji="0" lang="en-US" alt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endParaRPr>
            </a:p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法</a:t>
              </a:r>
              <a:endParaRPr kumimoji="0" lang="en-US" alt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endParaRPr>
            </a:p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区</a:t>
              </a:r>
              <a:endParaRPr kumimoji="0" 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1207" name="Text Box 7"/>
            <p:cNvSpPr txBox="1">
              <a:spLocks noChangeArrowheads="1"/>
            </p:cNvSpPr>
            <p:nvPr/>
          </p:nvSpPr>
          <p:spPr bwMode="auto">
            <a:xfrm>
              <a:off x="7155" y="3594"/>
              <a:ext cx="2692" cy="1875"/>
            </a:xfrm>
            <a:prstGeom prst="rect">
              <a:avLst/>
            </a:prstGeom>
            <a:gradFill rotWithShape="0">
              <a:gsLst>
                <a:gs pos="0">
                  <a:srgbClr val="FFFFCC">
                    <a:gamma/>
                    <a:tint val="20000"/>
                    <a:invGamma/>
                  </a:srgbClr>
                </a:gs>
                <a:gs pos="100000">
                  <a:srgbClr val="FFFFCC"/>
                </a:gs>
              </a:gsLst>
              <a:lin ang="5400000" scaled="1"/>
            </a:gradFill>
            <a:ln w="12700">
              <a:solidFill>
                <a:srgbClr val="4B98FF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002C69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堆</a:t>
              </a:r>
              <a:endParaRPr kumimoji="0" 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1206" name="Text Box 6"/>
            <p:cNvSpPr txBox="1">
              <a:spLocks noChangeArrowheads="1"/>
            </p:cNvSpPr>
            <p:nvPr/>
          </p:nvSpPr>
          <p:spPr bwMode="auto">
            <a:xfrm>
              <a:off x="7155" y="4196"/>
              <a:ext cx="1414" cy="1273"/>
            </a:xfrm>
            <a:prstGeom prst="rect">
              <a:avLst/>
            </a:prstGeom>
            <a:gradFill rotWithShape="0">
              <a:gsLst>
                <a:gs pos="0">
                  <a:srgbClr val="FFFFCC">
                    <a:gamma/>
                    <a:tint val="20000"/>
                    <a:invGamma/>
                  </a:srgbClr>
                </a:gs>
                <a:gs pos="100000">
                  <a:srgbClr val="FFFFCC"/>
                </a:gs>
              </a:gsLst>
              <a:lin ang="5400000" scaled="1"/>
            </a:gradFill>
            <a:ln w="12700">
              <a:solidFill>
                <a:srgbClr val="4B98FF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002C69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Young</a:t>
              </a:r>
              <a:endParaRPr kumimoji="0" lang="en-US" alt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1205" name="Text Box 5"/>
            <p:cNvSpPr txBox="1">
              <a:spLocks noChangeArrowheads="1"/>
            </p:cNvSpPr>
            <p:nvPr/>
          </p:nvSpPr>
          <p:spPr bwMode="auto">
            <a:xfrm>
              <a:off x="8569" y="4196"/>
              <a:ext cx="1278" cy="1273"/>
            </a:xfrm>
            <a:prstGeom prst="rect">
              <a:avLst/>
            </a:prstGeom>
            <a:gradFill rotWithShape="0">
              <a:gsLst>
                <a:gs pos="0">
                  <a:srgbClr val="FFFFCC">
                    <a:gamma/>
                    <a:tint val="20000"/>
                    <a:invGamma/>
                  </a:srgbClr>
                </a:gs>
                <a:gs pos="100000">
                  <a:srgbClr val="FFFFCC"/>
                </a:gs>
              </a:gsLst>
              <a:lin ang="5400000" scaled="1"/>
            </a:gradFill>
            <a:ln w="12700">
              <a:solidFill>
                <a:srgbClr val="4B98FF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002C69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Old</a:t>
              </a:r>
              <a:endParaRPr kumimoji="0" lang="en-US" alt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1204" name="Text Box 4"/>
            <p:cNvSpPr txBox="1">
              <a:spLocks noChangeArrowheads="1"/>
            </p:cNvSpPr>
            <p:nvPr/>
          </p:nvSpPr>
          <p:spPr bwMode="auto">
            <a:xfrm>
              <a:off x="7894" y="4792"/>
              <a:ext cx="338" cy="675"/>
            </a:xfrm>
            <a:prstGeom prst="rect">
              <a:avLst/>
            </a:prstGeom>
            <a:gradFill rotWithShape="0">
              <a:gsLst>
                <a:gs pos="0">
                  <a:srgbClr val="FFFFCC">
                    <a:gamma/>
                    <a:tint val="20000"/>
                    <a:invGamma/>
                  </a:srgbClr>
                </a:gs>
                <a:gs pos="100000">
                  <a:srgbClr val="FFFFCC"/>
                </a:gs>
              </a:gsLst>
              <a:lin ang="5400000" scaled="1"/>
            </a:gradFill>
            <a:ln w="12700">
              <a:solidFill>
                <a:srgbClr val="4B98FF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002C69">
                  <a:alpha val="50000"/>
                </a:srgbClr>
              </a:outerShdw>
            </a:effectLst>
          </p:spPr>
          <p:txBody>
            <a:bodyPr vert="horz" wrap="square" lIns="18000" tIns="45720" rIns="1800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Fr</a:t>
              </a:r>
              <a:endParaRPr kumimoji="0" lang="en-US" alt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1203" name="Text Box 3"/>
            <p:cNvSpPr txBox="1">
              <a:spLocks noChangeArrowheads="1"/>
            </p:cNvSpPr>
            <p:nvPr/>
          </p:nvSpPr>
          <p:spPr bwMode="auto">
            <a:xfrm>
              <a:off x="8232" y="4789"/>
              <a:ext cx="338" cy="675"/>
            </a:xfrm>
            <a:prstGeom prst="rect">
              <a:avLst/>
            </a:prstGeom>
            <a:gradFill rotWithShape="0">
              <a:gsLst>
                <a:gs pos="0">
                  <a:srgbClr val="FFFFCC">
                    <a:gamma/>
                    <a:tint val="20000"/>
                    <a:invGamma/>
                  </a:srgbClr>
                </a:gs>
                <a:gs pos="100000">
                  <a:srgbClr val="FFFFCC"/>
                </a:gs>
              </a:gsLst>
              <a:lin ang="5400000" scaled="1"/>
            </a:gradFill>
            <a:ln w="12700">
              <a:solidFill>
                <a:srgbClr val="4B98FF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002C69">
                  <a:alpha val="50000"/>
                </a:srgbClr>
              </a:outerShdw>
            </a:effectLst>
          </p:spPr>
          <p:txBody>
            <a:bodyPr vert="horz" wrap="square" lIns="18000" tIns="45720" rIns="1800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To</a:t>
              </a:r>
              <a:endParaRPr kumimoji="0" lang="en-US" alt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1202" name="Text Box 2"/>
            <p:cNvSpPr txBox="1">
              <a:spLocks noChangeArrowheads="1"/>
            </p:cNvSpPr>
            <p:nvPr/>
          </p:nvSpPr>
          <p:spPr bwMode="auto">
            <a:xfrm>
              <a:off x="7157" y="4798"/>
              <a:ext cx="739" cy="675"/>
            </a:xfrm>
            <a:prstGeom prst="rect">
              <a:avLst/>
            </a:prstGeom>
            <a:gradFill rotWithShape="0">
              <a:gsLst>
                <a:gs pos="0">
                  <a:srgbClr val="FFFFCC">
                    <a:gamma/>
                    <a:tint val="20000"/>
                    <a:invGamma/>
                  </a:srgbClr>
                </a:gs>
                <a:gs pos="100000">
                  <a:srgbClr val="FFFFCC"/>
                </a:gs>
              </a:gsLst>
              <a:lin ang="5400000" scaled="1"/>
            </a:gradFill>
            <a:ln w="12700">
              <a:solidFill>
                <a:srgbClr val="4B98FF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002C69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Eden</a:t>
              </a:r>
              <a:endParaRPr kumimoji="0" lang="en-US" alt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分代管理</a:t>
            </a:r>
            <a:r>
              <a:rPr lang="en-US" altLang="zh-CN" smtClean="0"/>
              <a:t>Eden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67544" y="4265712"/>
            <a:ext cx="8229600" cy="2592288"/>
          </a:xfrm>
        </p:spPr>
        <p:txBody>
          <a:bodyPr>
            <a:normAutofit fontScale="62500" lnSpcReduction="20000"/>
          </a:bodyPr>
          <a:lstStyle/>
          <a:p>
            <a:r>
              <a:rPr lang="en-US" altLang="zh-CN" smtClean="0"/>
              <a:t>Eden</a:t>
            </a:r>
            <a:r>
              <a:rPr lang="zh-CN" altLang="en-US" smtClean="0"/>
              <a:t>：存储新创建的对象</a:t>
            </a:r>
            <a:endParaRPr lang="en-US" altLang="zh-CN" smtClean="0"/>
          </a:p>
          <a:p>
            <a:pPr lvl="1"/>
            <a:r>
              <a:rPr lang="en-US" altLang="zh-CN" smtClean="0">
                <a:solidFill>
                  <a:srgbClr val="FF0000"/>
                </a:solidFill>
              </a:rPr>
              <a:t>-</a:t>
            </a:r>
            <a:r>
              <a:rPr lang="en-US" altLang="zh-CN" smtClean="0">
                <a:solidFill>
                  <a:srgbClr val="FF0000"/>
                </a:solidFill>
              </a:rPr>
              <a:t>XX:SurvivorRatio=8</a:t>
            </a:r>
            <a:r>
              <a:rPr lang="zh-CN" altLang="en-US" smtClean="0"/>
              <a:t>设置</a:t>
            </a:r>
            <a:r>
              <a:rPr lang="en-US" altLang="zh-CN" smtClean="0"/>
              <a:t>Eden</a:t>
            </a:r>
            <a:r>
              <a:rPr lang="zh-CN" altLang="en-US" smtClean="0"/>
              <a:t>与</a:t>
            </a:r>
            <a:r>
              <a:rPr lang="en-US" altLang="zh-CN" smtClean="0"/>
              <a:t>From/To</a:t>
            </a:r>
            <a:r>
              <a:rPr lang="zh-CN" altLang="en-US" smtClean="0"/>
              <a:t>比例，即</a:t>
            </a:r>
            <a:r>
              <a:rPr lang="en-US" altLang="zh-CN" smtClean="0"/>
              <a:t>Eden=8,From=1,To=1</a:t>
            </a:r>
            <a:r>
              <a:rPr lang="zh-CN" altLang="en-US" smtClean="0"/>
              <a:t>；</a:t>
            </a:r>
          </a:p>
          <a:p>
            <a:r>
              <a:rPr lang="en-US" altLang="zh-CN" smtClean="0"/>
              <a:t>From/To</a:t>
            </a:r>
            <a:r>
              <a:rPr lang="zh-CN" altLang="en-US" smtClean="0"/>
              <a:t>：救助空间</a:t>
            </a:r>
            <a:endParaRPr lang="en-US" altLang="zh-CN" smtClean="0"/>
          </a:p>
          <a:p>
            <a:pPr lvl="1"/>
            <a:r>
              <a:rPr lang="en-US" altLang="zh-CN" smtClean="0"/>
              <a:t>Eden</a:t>
            </a:r>
            <a:r>
              <a:rPr lang="zh-CN" altLang="en-US" smtClean="0"/>
              <a:t>满时有个小范围的</a:t>
            </a:r>
            <a:r>
              <a:rPr lang="en-US" altLang="zh-CN" smtClean="0"/>
              <a:t>Young GC</a:t>
            </a:r>
            <a:r>
              <a:rPr lang="zh-CN" altLang="en-US" smtClean="0"/>
              <a:t>，会将</a:t>
            </a:r>
            <a:r>
              <a:rPr lang="en-US" altLang="zh-CN" smtClean="0"/>
              <a:t>Eden</a:t>
            </a:r>
            <a:r>
              <a:rPr lang="zh-CN" altLang="en-US" smtClean="0"/>
              <a:t>中依然存活的对象移到</a:t>
            </a:r>
            <a:r>
              <a:rPr lang="en-US" altLang="zh-CN" smtClean="0"/>
              <a:t>From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1"/>
            <a:r>
              <a:rPr lang="zh-CN" altLang="en-US" smtClean="0"/>
              <a:t>当</a:t>
            </a:r>
            <a:r>
              <a:rPr lang="en-US" altLang="zh-CN" smtClean="0"/>
              <a:t>From</a:t>
            </a:r>
            <a:r>
              <a:rPr lang="zh-CN" altLang="en-US" smtClean="0"/>
              <a:t>填满，此区活动对象会移动到</a:t>
            </a:r>
            <a:r>
              <a:rPr lang="en-US" altLang="zh-CN" smtClean="0"/>
              <a:t>To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1"/>
            <a:r>
              <a:rPr lang="zh-CN" altLang="en-US" smtClean="0"/>
              <a:t>如此往复，直到</a:t>
            </a:r>
            <a:r>
              <a:rPr lang="en-US" altLang="zh-CN" smtClean="0"/>
              <a:t>From/To</a:t>
            </a:r>
            <a:r>
              <a:rPr lang="zh-CN" altLang="en-US" smtClean="0"/>
              <a:t>目标区域填满，依然存活的对象移到</a:t>
            </a:r>
            <a:r>
              <a:rPr lang="en-US" altLang="zh-CN" smtClean="0"/>
              <a:t>Old</a:t>
            </a:r>
          </a:p>
        </p:txBody>
      </p:sp>
      <p:sp>
        <p:nvSpPr>
          <p:cNvPr id="51217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21" name="Group 1"/>
          <p:cNvGrpSpPr>
            <a:grpSpLocks noChangeAspect="1"/>
          </p:cNvGrpSpPr>
          <p:nvPr/>
        </p:nvGrpSpPr>
        <p:grpSpPr bwMode="auto">
          <a:xfrm>
            <a:off x="667113" y="1556792"/>
            <a:ext cx="7793319" cy="2520280"/>
            <a:chOff x="2669" y="3370"/>
            <a:chExt cx="7374" cy="2384"/>
          </a:xfrm>
        </p:grpSpPr>
        <p:sp>
          <p:nvSpPr>
            <p:cNvPr id="22" name="AutoShape 16"/>
            <p:cNvSpPr>
              <a:spLocks noChangeAspect="1" noChangeArrowheads="1" noTextEdit="1"/>
            </p:cNvSpPr>
            <p:nvPr/>
          </p:nvSpPr>
          <p:spPr bwMode="auto">
            <a:xfrm>
              <a:off x="2669" y="3370"/>
              <a:ext cx="7374" cy="2384"/>
            </a:xfrm>
            <a:prstGeom prst="rect">
              <a:avLst/>
            </a:prstGeom>
            <a:gradFill rotWithShape="0">
              <a:gsLst>
                <a:gs pos="0">
                  <a:srgbClr val="FF87B9"/>
                </a:gs>
                <a:gs pos="50000">
                  <a:srgbClr val="FFD7E7"/>
                </a:gs>
                <a:gs pos="100000">
                  <a:srgbClr val="FF87B9"/>
                </a:gs>
              </a:gsLst>
              <a:lin ang="18900000" scaled="1"/>
            </a:gradFill>
            <a:ln w="12700">
              <a:solidFill>
                <a:srgbClr val="FF87B9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3" name="Text Box 15"/>
            <p:cNvSpPr txBox="1">
              <a:spLocks noChangeArrowheads="1"/>
            </p:cNvSpPr>
            <p:nvPr/>
          </p:nvSpPr>
          <p:spPr bwMode="auto">
            <a:xfrm>
              <a:off x="2934" y="3594"/>
              <a:ext cx="666" cy="1875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87BAFF"/>
                </a:gs>
              </a:gsLst>
              <a:lin ang="5400000" scaled="1"/>
            </a:gradFill>
            <a:ln w="12700">
              <a:solidFill>
                <a:srgbClr val="4B98FF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002C69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PC</a:t>
              </a:r>
            </a:p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寄</a:t>
              </a:r>
              <a:endParaRPr kumimoji="0" lang="en-US" alt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endParaRPr>
            </a:p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存</a:t>
              </a:r>
              <a:endParaRPr kumimoji="0" lang="en-US" alt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endParaRPr>
            </a:p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器</a:t>
              </a:r>
              <a:endParaRPr kumimoji="0" lang="zh-CN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4" name="Text Box 14"/>
            <p:cNvSpPr txBox="1">
              <a:spLocks noChangeArrowheads="1"/>
            </p:cNvSpPr>
            <p:nvPr/>
          </p:nvSpPr>
          <p:spPr bwMode="auto">
            <a:xfrm>
              <a:off x="3677" y="3594"/>
              <a:ext cx="2604" cy="831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AFD0"/>
                </a:gs>
              </a:gsLst>
              <a:lin ang="5400000" scaled="1"/>
            </a:gradFill>
            <a:ln w="12700">
              <a:solidFill>
                <a:srgbClr val="FF87B9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9A0040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栈帧</a:t>
              </a:r>
              <a:r>
                <a:rPr kumimoji="0" lang="en-US" alt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1</a:t>
              </a:r>
              <a:endParaRPr kumimoji="0" lang="en-US" alt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5" name="Text Box 13"/>
            <p:cNvSpPr txBox="1">
              <a:spLocks noChangeArrowheads="1"/>
            </p:cNvSpPr>
            <p:nvPr/>
          </p:nvSpPr>
          <p:spPr bwMode="auto">
            <a:xfrm>
              <a:off x="3677" y="3949"/>
              <a:ext cx="1336" cy="475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8EB9"/>
                </a:gs>
              </a:gsLst>
              <a:lin ang="5400000" scaled="1"/>
            </a:gradFill>
            <a:ln w="12700">
              <a:solidFill>
                <a:srgbClr val="FF5597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71002C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局部变量区</a:t>
              </a:r>
              <a:endParaRPr kumimoji="0" 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6" name="Text Box 12"/>
            <p:cNvSpPr txBox="1">
              <a:spLocks noChangeArrowheads="1"/>
            </p:cNvSpPr>
            <p:nvPr/>
          </p:nvSpPr>
          <p:spPr bwMode="auto">
            <a:xfrm>
              <a:off x="5013" y="3949"/>
              <a:ext cx="1268" cy="476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8EB9"/>
                </a:gs>
              </a:gsLst>
              <a:lin ang="5400000" scaled="1"/>
            </a:gradFill>
            <a:ln w="12700">
              <a:solidFill>
                <a:srgbClr val="FF5597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71002C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操作数栈区</a:t>
              </a:r>
              <a:endParaRPr kumimoji="0" 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7" name="Text Box 11"/>
            <p:cNvSpPr txBox="1">
              <a:spLocks noChangeArrowheads="1"/>
            </p:cNvSpPr>
            <p:nvPr/>
          </p:nvSpPr>
          <p:spPr bwMode="auto">
            <a:xfrm>
              <a:off x="3677" y="4629"/>
              <a:ext cx="2604" cy="84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8EB9"/>
                </a:gs>
              </a:gsLst>
              <a:lin ang="5400000" scaled="1"/>
            </a:gradFill>
            <a:ln w="12700">
              <a:solidFill>
                <a:srgbClr val="FF5597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71002C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栈帧</a:t>
              </a:r>
              <a:r>
                <a:rPr kumimoji="0" lang="en-US" alt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2</a:t>
              </a:r>
              <a:endParaRPr kumimoji="0" lang="en-US" alt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8" name="Text Box 10"/>
            <p:cNvSpPr txBox="1">
              <a:spLocks noChangeArrowheads="1"/>
            </p:cNvSpPr>
            <p:nvPr/>
          </p:nvSpPr>
          <p:spPr bwMode="auto">
            <a:xfrm>
              <a:off x="3677" y="4994"/>
              <a:ext cx="1336" cy="475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8EB9"/>
                </a:gs>
              </a:gsLst>
              <a:lin ang="5400000" scaled="1"/>
            </a:gradFill>
            <a:ln w="12700">
              <a:solidFill>
                <a:srgbClr val="FF5597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71002C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局部变量区</a:t>
              </a:r>
              <a:endParaRPr kumimoji="0" 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9" name="Text Box 9"/>
            <p:cNvSpPr txBox="1">
              <a:spLocks noChangeArrowheads="1"/>
            </p:cNvSpPr>
            <p:nvPr/>
          </p:nvSpPr>
          <p:spPr bwMode="auto">
            <a:xfrm>
              <a:off x="5013" y="4994"/>
              <a:ext cx="1268" cy="475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8EB9"/>
                </a:gs>
              </a:gsLst>
              <a:lin ang="5400000" scaled="1"/>
            </a:gradFill>
            <a:ln w="12700">
              <a:solidFill>
                <a:srgbClr val="FF5597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71002C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操作数栈区</a:t>
              </a:r>
              <a:endParaRPr kumimoji="0" 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0" name="Text Box 8"/>
            <p:cNvSpPr txBox="1">
              <a:spLocks noChangeArrowheads="1"/>
            </p:cNvSpPr>
            <p:nvPr/>
          </p:nvSpPr>
          <p:spPr bwMode="auto">
            <a:xfrm>
              <a:off x="6353" y="3594"/>
              <a:ext cx="666" cy="1875"/>
            </a:xfrm>
            <a:prstGeom prst="rect">
              <a:avLst/>
            </a:prstGeom>
            <a:gradFill rotWithShape="0">
              <a:gsLst>
                <a:gs pos="0">
                  <a:srgbClr val="008000">
                    <a:gamma/>
                    <a:tint val="20000"/>
                    <a:invGamma/>
                  </a:srgbClr>
                </a:gs>
                <a:gs pos="100000">
                  <a:srgbClr val="008000"/>
                </a:gs>
              </a:gsLst>
              <a:lin ang="5400000" scaled="1"/>
            </a:gradFill>
            <a:ln w="12700">
              <a:solidFill>
                <a:srgbClr val="FF2AD6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4D003F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方</a:t>
              </a:r>
              <a:endParaRPr kumimoji="0" lang="en-US" alt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endParaRPr>
            </a:p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法</a:t>
              </a:r>
              <a:endParaRPr kumimoji="0" lang="en-US" alt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endParaRPr>
            </a:p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区</a:t>
              </a:r>
              <a:endParaRPr kumimoji="0" 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1" name="Text Box 7"/>
            <p:cNvSpPr txBox="1">
              <a:spLocks noChangeArrowheads="1"/>
            </p:cNvSpPr>
            <p:nvPr/>
          </p:nvSpPr>
          <p:spPr bwMode="auto">
            <a:xfrm>
              <a:off x="7155" y="3594"/>
              <a:ext cx="2692" cy="1875"/>
            </a:xfrm>
            <a:prstGeom prst="rect">
              <a:avLst/>
            </a:prstGeom>
            <a:gradFill rotWithShape="0">
              <a:gsLst>
                <a:gs pos="0">
                  <a:srgbClr val="FFFFCC">
                    <a:gamma/>
                    <a:tint val="20000"/>
                    <a:invGamma/>
                  </a:srgbClr>
                </a:gs>
                <a:gs pos="100000">
                  <a:srgbClr val="FFFFCC"/>
                </a:gs>
              </a:gsLst>
              <a:lin ang="5400000" scaled="1"/>
            </a:gradFill>
            <a:ln w="12700">
              <a:solidFill>
                <a:srgbClr val="4B98FF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002C69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堆</a:t>
              </a:r>
              <a:endParaRPr kumimoji="0" 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2" name="Text Box 6"/>
            <p:cNvSpPr txBox="1">
              <a:spLocks noChangeArrowheads="1"/>
            </p:cNvSpPr>
            <p:nvPr/>
          </p:nvSpPr>
          <p:spPr bwMode="auto">
            <a:xfrm>
              <a:off x="7155" y="4196"/>
              <a:ext cx="1414" cy="1273"/>
            </a:xfrm>
            <a:prstGeom prst="rect">
              <a:avLst/>
            </a:prstGeom>
            <a:gradFill rotWithShape="0">
              <a:gsLst>
                <a:gs pos="0">
                  <a:srgbClr val="FFFFCC">
                    <a:gamma/>
                    <a:tint val="20000"/>
                    <a:invGamma/>
                  </a:srgbClr>
                </a:gs>
                <a:gs pos="100000">
                  <a:srgbClr val="FFFFCC"/>
                </a:gs>
              </a:gsLst>
              <a:lin ang="5400000" scaled="1"/>
            </a:gradFill>
            <a:ln w="12700">
              <a:solidFill>
                <a:srgbClr val="4B98FF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002C69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Young</a:t>
              </a:r>
              <a:endParaRPr kumimoji="0" lang="en-US" alt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3" name="Text Box 5"/>
            <p:cNvSpPr txBox="1">
              <a:spLocks noChangeArrowheads="1"/>
            </p:cNvSpPr>
            <p:nvPr/>
          </p:nvSpPr>
          <p:spPr bwMode="auto">
            <a:xfrm>
              <a:off x="8569" y="4196"/>
              <a:ext cx="1278" cy="1273"/>
            </a:xfrm>
            <a:prstGeom prst="rect">
              <a:avLst/>
            </a:prstGeom>
            <a:gradFill rotWithShape="0">
              <a:gsLst>
                <a:gs pos="0">
                  <a:srgbClr val="FFFFCC">
                    <a:gamma/>
                    <a:tint val="20000"/>
                    <a:invGamma/>
                  </a:srgbClr>
                </a:gs>
                <a:gs pos="100000">
                  <a:srgbClr val="FFFFCC"/>
                </a:gs>
              </a:gsLst>
              <a:lin ang="5400000" scaled="1"/>
            </a:gradFill>
            <a:ln w="12700">
              <a:solidFill>
                <a:srgbClr val="4B98FF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002C69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Old</a:t>
              </a:r>
              <a:endParaRPr kumimoji="0" lang="en-US" alt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4" name="Text Box 4"/>
            <p:cNvSpPr txBox="1">
              <a:spLocks noChangeArrowheads="1"/>
            </p:cNvSpPr>
            <p:nvPr/>
          </p:nvSpPr>
          <p:spPr bwMode="auto">
            <a:xfrm>
              <a:off x="7894" y="4792"/>
              <a:ext cx="338" cy="675"/>
            </a:xfrm>
            <a:prstGeom prst="rect">
              <a:avLst/>
            </a:prstGeom>
            <a:gradFill rotWithShape="0">
              <a:gsLst>
                <a:gs pos="0">
                  <a:srgbClr val="FFFFCC">
                    <a:gamma/>
                    <a:tint val="20000"/>
                    <a:invGamma/>
                  </a:srgbClr>
                </a:gs>
                <a:gs pos="100000">
                  <a:srgbClr val="FFFFCC"/>
                </a:gs>
              </a:gsLst>
              <a:lin ang="5400000" scaled="1"/>
            </a:gradFill>
            <a:ln w="12700">
              <a:solidFill>
                <a:srgbClr val="4B98FF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002C69">
                  <a:alpha val="50000"/>
                </a:srgbClr>
              </a:outerShdw>
            </a:effectLst>
          </p:spPr>
          <p:txBody>
            <a:bodyPr vert="horz" wrap="square" lIns="18000" tIns="45720" rIns="1800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Fr</a:t>
              </a:r>
              <a:endParaRPr kumimoji="0" lang="en-US" alt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5" name="Text Box 3"/>
            <p:cNvSpPr txBox="1">
              <a:spLocks noChangeArrowheads="1"/>
            </p:cNvSpPr>
            <p:nvPr/>
          </p:nvSpPr>
          <p:spPr bwMode="auto">
            <a:xfrm>
              <a:off x="8232" y="4789"/>
              <a:ext cx="338" cy="675"/>
            </a:xfrm>
            <a:prstGeom prst="rect">
              <a:avLst/>
            </a:prstGeom>
            <a:gradFill rotWithShape="0">
              <a:gsLst>
                <a:gs pos="0">
                  <a:srgbClr val="FFFFCC">
                    <a:gamma/>
                    <a:tint val="20000"/>
                    <a:invGamma/>
                  </a:srgbClr>
                </a:gs>
                <a:gs pos="100000">
                  <a:srgbClr val="FFFFCC"/>
                </a:gs>
              </a:gsLst>
              <a:lin ang="5400000" scaled="1"/>
            </a:gradFill>
            <a:ln w="12700">
              <a:solidFill>
                <a:srgbClr val="4B98FF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002C69">
                  <a:alpha val="50000"/>
                </a:srgbClr>
              </a:outerShdw>
            </a:effectLst>
          </p:spPr>
          <p:txBody>
            <a:bodyPr vert="horz" wrap="square" lIns="18000" tIns="45720" rIns="1800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To</a:t>
              </a:r>
              <a:endParaRPr kumimoji="0" lang="en-US" alt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6" name="Text Box 2"/>
            <p:cNvSpPr txBox="1">
              <a:spLocks noChangeArrowheads="1"/>
            </p:cNvSpPr>
            <p:nvPr/>
          </p:nvSpPr>
          <p:spPr bwMode="auto">
            <a:xfrm>
              <a:off x="7157" y="4798"/>
              <a:ext cx="739" cy="675"/>
            </a:xfrm>
            <a:prstGeom prst="rect">
              <a:avLst/>
            </a:prstGeom>
            <a:gradFill rotWithShape="0">
              <a:gsLst>
                <a:gs pos="0">
                  <a:srgbClr val="FFFFCC">
                    <a:gamma/>
                    <a:tint val="20000"/>
                    <a:invGamma/>
                  </a:srgbClr>
                </a:gs>
                <a:gs pos="100000">
                  <a:srgbClr val="FFFFCC"/>
                </a:gs>
              </a:gsLst>
              <a:lin ang="5400000" scaled="1"/>
            </a:gradFill>
            <a:ln w="12700">
              <a:solidFill>
                <a:srgbClr val="4B98FF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002C69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Eden</a:t>
              </a:r>
              <a:endParaRPr kumimoji="0" lang="en-US" alt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我们的终点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67544" y="1618922"/>
            <a:ext cx="583264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err="1" smtClean="0"/>
              <a:t>AppService</a:t>
            </a:r>
            <a:r>
              <a:rPr lang="zh-CN" altLang="en-US" smtClean="0"/>
              <a:t>配置</a:t>
            </a:r>
            <a:endParaRPr lang="en-US" altLang="zh-CN" smtClean="0"/>
          </a:p>
          <a:p>
            <a:endParaRPr lang="en-US" altLang="zh-CN" smtClean="0"/>
          </a:p>
          <a:p>
            <a:r>
              <a:rPr lang="en-US" altLang="zh-CN" smtClean="0"/>
              <a:t>JAVA_ARGS="</a:t>
            </a:r>
          </a:p>
          <a:p>
            <a:r>
              <a:rPr lang="en-US" altLang="zh-CN" smtClean="0"/>
              <a:t>-server -Xms2048m -Xmx2048m</a:t>
            </a:r>
          </a:p>
          <a:p>
            <a:r>
              <a:rPr lang="en-US" altLang="zh-CN" smtClean="0"/>
              <a:t>-</a:t>
            </a:r>
            <a:r>
              <a:rPr lang="en-US" altLang="zh-CN" err="1" smtClean="0"/>
              <a:t>XX:NewSize</a:t>
            </a:r>
            <a:r>
              <a:rPr lang="en-US" altLang="zh-CN" smtClean="0"/>
              <a:t>=300m</a:t>
            </a:r>
          </a:p>
          <a:p>
            <a:r>
              <a:rPr lang="en-US" altLang="zh-CN" smtClean="0"/>
              <a:t>-</a:t>
            </a:r>
            <a:r>
              <a:rPr lang="en-US" altLang="zh-CN" err="1" smtClean="0"/>
              <a:t>XX:PermSize</a:t>
            </a:r>
            <a:r>
              <a:rPr lang="en-US" altLang="zh-CN" smtClean="0"/>
              <a:t>=128m -</a:t>
            </a:r>
            <a:r>
              <a:rPr lang="en-US" altLang="zh-CN" err="1" smtClean="0"/>
              <a:t>XX:MaxPermSize</a:t>
            </a:r>
            <a:r>
              <a:rPr lang="en-US" altLang="zh-CN" smtClean="0"/>
              <a:t>=128m</a:t>
            </a:r>
          </a:p>
          <a:p>
            <a:r>
              <a:rPr lang="en-US" altLang="zh-CN" smtClean="0"/>
              <a:t>-XX:+</a:t>
            </a:r>
            <a:r>
              <a:rPr lang="en-US" altLang="zh-CN" err="1" smtClean="0"/>
              <a:t>UseConcMarkSweepGC</a:t>
            </a:r>
            <a:endParaRPr lang="en-US" altLang="zh-CN" smtClean="0"/>
          </a:p>
          <a:p>
            <a:r>
              <a:rPr lang="en-US" altLang="zh-CN" smtClean="0"/>
              <a:t>-</a:t>
            </a:r>
            <a:r>
              <a:rPr lang="en-US" altLang="zh-CN" err="1" smtClean="0"/>
              <a:t>XX:CMSInitiatingOccupancyFraction</a:t>
            </a:r>
            <a:r>
              <a:rPr lang="en-US" altLang="zh-CN" smtClean="0"/>
              <a:t>=80</a:t>
            </a:r>
          </a:p>
          <a:p>
            <a:r>
              <a:rPr lang="en-US" altLang="zh-CN" smtClean="0"/>
              <a:t>-</a:t>
            </a:r>
            <a:r>
              <a:rPr lang="en-US" altLang="zh-CN" err="1" smtClean="0"/>
              <a:t>XX:ThreadStackSize</a:t>
            </a:r>
            <a:r>
              <a:rPr lang="en-US" altLang="zh-CN" smtClean="0"/>
              <a:t>=128</a:t>
            </a:r>
          </a:p>
          <a:p>
            <a:r>
              <a:rPr lang="en-US" altLang="zh-CN" smtClean="0"/>
              <a:t>-</a:t>
            </a:r>
            <a:r>
              <a:rPr lang="en-US" altLang="zh-CN" err="1" smtClean="0"/>
              <a:t>Xloggc</a:t>
            </a:r>
            <a:r>
              <a:rPr lang="en-US" altLang="zh-CN" smtClean="0"/>
              <a:t>:/logs/gc.log</a:t>
            </a:r>
          </a:p>
          <a:p>
            <a:r>
              <a:rPr lang="en-US" altLang="zh-CN" smtClean="0"/>
              <a:t>-</a:t>
            </a:r>
            <a:r>
              <a:rPr lang="en-US" altLang="zh-CN" err="1" smtClean="0"/>
              <a:t>Dsun.rmi.transport.tcp.readTimeout</a:t>
            </a:r>
            <a:r>
              <a:rPr lang="en-US" altLang="zh-CN" smtClean="0"/>
              <a:t>=5000</a:t>
            </a:r>
          </a:p>
          <a:p>
            <a:r>
              <a:rPr lang="en-US" altLang="zh-CN" smtClean="0"/>
              <a:t>-</a:t>
            </a:r>
            <a:r>
              <a:rPr lang="en-US" altLang="zh-CN" err="1" smtClean="0"/>
              <a:t>Dsun.rmi.dgc.server.gcInterval</a:t>
            </a:r>
            <a:r>
              <a:rPr lang="en-US" altLang="zh-CN" smtClean="0"/>
              <a:t>=3600000</a:t>
            </a:r>
          </a:p>
          <a:p>
            <a:r>
              <a:rPr lang="en-US" altLang="zh-CN" smtClean="0"/>
              <a:t>-</a:t>
            </a:r>
            <a:r>
              <a:rPr lang="en-US" altLang="zh-CN" err="1" smtClean="0"/>
              <a:t>Dsun.rmi.dgc.client.gcInterval</a:t>
            </a:r>
            <a:r>
              <a:rPr lang="en-US" altLang="zh-CN" smtClean="0"/>
              <a:t>=3600000</a:t>
            </a:r>
          </a:p>
          <a:p>
            <a:r>
              <a:rPr lang="en-US" altLang="zh-CN" smtClean="0"/>
              <a:t>-</a:t>
            </a:r>
            <a:r>
              <a:rPr lang="en-US" altLang="zh-CN" err="1" smtClean="0"/>
              <a:t>Dsun.rmi.server.exceptionTrace</a:t>
            </a:r>
            <a:r>
              <a:rPr lang="en-US" altLang="zh-CN" smtClean="0"/>
              <a:t>=true"</a:t>
            </a:r>
            <a:endParaRPr lang="zh-CN" alt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3072" y="1700808"/>
            <a:ext cx="2376031" cy="349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611560" y="5805264"/>
            <a:ext cx="79928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smtClean="0"/>
              <a:t>大全：</a:t>
            </a:r>
            <a:r>
              <a:rPr lang="en-US" altLang="zh-CN" sz="1600" smtClean="0">
                <a:hlinkClick r:id="rId4"/>
              </a:rPr>
              <a:t>http://kenwublog.com/docs/java6-jvm-options-chinese-edition.htm</a:t>
            </a:r>
            <a:endParaRPr lang="en-US" altLang="zh-CN" sz="160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分代管理</a:t>
            </a:r>
            <a:r>
              <a:rPr lang="en-US" altLang="zh-CN" smtClean="0"/>
              <a:t>Old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67544" y="4265712"/>
            <a:ext cx="8229600" cy="2592288"/>
          </a:xfrm>
        </p:spPr>
        <p:txBody>
          <a:bodyPr>
            <a:normAutofit/>
          </a:bodyPr>
          <a:lstStyle/>
          <a:p>
            <a:r>
              <a:rPr lang="en-US" altLang="zh-CN" sz="2000" smtClean="0"/>
              <a:t>Old</a:t>
            </a:r>
            <a:r>
              <a:rPr lang="zh-CN" altLang="en-US" sz="2000" smtClean="0"/>
              <a:t>：保存生存期较长的对象。整个新生代满时</a:t>
            </a:r>
            <a:r>
              <a:rPr lang="en-US" altLang="zh-CN" sz="2000" smtClean="0"/>
              <a:t>Full GC</a:t>
            </a:r>
            <a:r>
              <a:rPr lang="zh-CN" altLang="en-US" sz="2000" smtClean="0"/>
              <a:t>，将新生代的部分存活对象移到旧生代中。</a:t>
            </a:r>
            <a:endParaRPr lang="en-US" altLang="zh-CN" sz="2000" smtClean="0"/>
          </a:p>
          <a:p>
            <a:pPr lvl="1"/>
            <a:r>
              <a:rPr lang="zh-CN" altLang="en-US" sz="1800" smtClean="0"/>
              <a:t>旧生代大小</a:t>
            </a:r>
            <a:r>
              <a:rPr lang="en-US" altLang="zh-CN" sz="1800" err="1" smtClean="0">
                <a:solidFill>
                  <a:srgbClr val="FF0000"/>
                </a:solidFill>
              </a:rPr>
              <a:t>Xmx-Xmn</a:t>
            </a:r>
            <a:endParaRPr lang="en-US" altLang="zh-CN" sz="1800" smtClean="0">
              <a:solidFill>
                <a:srgbClr val="FF0000"/>
              </a:solidFill>
            </a:endParaRPr>
          </a:p>
          <a:p>
            <a:pPr lvl="1"/>
            <a:r>
              <a:rPr lang="zh-CN" altLang="en-US" sz="1800" smtClean="0"/>
              <a:t>对于大于</a:t>
            </a:r>
            <a:r>
              <a:rPr lang="en-US" altLang="zh-CN" sz="1800" smtClean="0">
                <a:solidFill>
                  <a:srgbClr val="FF0000"/>
                </a:solidFill>
              </a:rPr>
              <a:t>-</a:t>
            </a:r>
            <a:r>
              <a:rPr lang="en-US" altLang="zh-CN" sz="1800" err="1" smtClean="0">
                <a:solidFill>
                  <a:srgbClr val="FF0000"/>
                </a:solidFill>
              </a:rPr>
              <a:t>XX:pretenureSizeThreshold</a:t>
            </a:r>
            <a:r>
              <a:rPr lang="en-US" altLang="zh-CN" sz="1800" smtClean="0"/>
              <a:t>=1024byte</a:t>
            </a:r>
            <a:r>
              <a:rPr lang="zh-CN" altLang="en-US" sz="1800" smtClean="0"/>
              <a:t>的大对象也会存放在</a:t>
            </a:r>
            <a:r>
              <a:rPr lang="en-US" altLang="zh-CN" sz="1800" smtClean="0"/>
              <a:t>Old</a:t>
            </a:r>
            <a:r>
              <a:rPr lang="zh-CN" altLang="en-US" sz="1800" smtClean="0"/>
              <a:t>中，这在新生代采用</a:t>
            </a:r>
            <a:r>
              <a:rPr lang="en-US" altLang="zh-CN" sz="1800" err="1" smtClean="0">
                <a:solidFill>
                  <a:srgbClr val="FF0000"/>
                </a:solidFill>
              </a:rPr>
              <a:t>ParallelScavengeGC</a:t>
            </a:r>
            <a:r>
              <a:rPr lang="zh-CN" altLang="en-US" sz="1800" smtClean="0"/>
              <a:t>时无效</a:t>
            </a:r>
            <a:endParaRPr lang="zh-CN" altLang="en-US" sz="1800"/>
          </a:p>
        </p:txBody>
      </p:sp>
      <p:sp>
        <p:nvSpPr>
          <p:cNvPr id="51217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 bwMode="auto">
          <a:xfrm>
            <a:off x="667113" y="1556792"/>
            <a:ext cx="7793319" cy="2520280"/>
            <a:chOff x="2669" y="3370"/>
            <a:chExt cx="7374" cy="2384"/>
          </a:xfrm>
        </p:grpSpPr>
        <p:sp>
          <p:nvSpPr>
            <p:cNvPr id="51216" name="AutoShape 16"/>
            <p:cNvSpPr>
              <a:spLocks noChangeAspect="1" noChangeArrowheads="1" noTextEdit="1"/>
            </p:cNvSpPr>
            <p:nvPr/>
          </p:nvSpPr>
          <p:spPr bwMode="auto">
            <a:xfrm>
              <a:off x="2669" y="3370"/>
              <a:ext cx="7374" cy="2384"/>
            </a:xfrm>
            <a:prstGeom prst="rect">
              <a:avLst/>
            </a:prstGeom>
            <a:gradFill rotWithShape="0">
              <a:gsLst>
                <a:gs pos="0">
                  <a:srgbClr val="FF87B9"/>
                </a:gs>
                <a:gs pos="50000">
                  <a:srgbClr val="FFD7E7"/>
                </a:gs>
                <a:gs pos="100000">
                  <a:srgbClr val="FF87B9"/>
                </a:gs>
              </a:gsLst>
              <a:lin ang="18900000" scaled="1"/>
            </a:gradFill>
            <a:ln w="12700">
              <a:solidFill>
                <a:srgbClr val="FF87B9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51215" name="Text Box 15"/>
            <p:cNvSpPr txBox="1">
              <a:spLocks noChangeArrowheads="1"/>
            </p:cNvSpPr>
            <p:nvPr/>
          </p:nvSpPr>
          <p:spPr bwMode="auto">
            <a:xfrm>
              <a:off x="2934" y="3594"/>
              <a:ext cx="666" cy="1875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87BAFF"/>
                </a:gs>
              </a:gsLst>
              <a:lin ang="5400000" scaled="1"/>
            </a:gradFill>
            <a:ln w="12700">
              <a:solidFill>
                <a:srgbClr val="4B98FF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002C69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PC</a:t>
              </a:r>
            </a:p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寄</a:t>
              </a:r>
              <a:endParaRPr kumimoji="0" lang="en-US" alt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endParaRPr>
            </a:p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存</a:t>
              </a:r>
              <a:endParaRPr kumimoji="0" lang="en-US" alt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endParaRPr>
            </a:p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器</a:t>
              </a:r>
              <a:endParaRPr kumimoji="0" lang="zh-CN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1214" name="Text Box 14"/>
            <p:cNvSpPr txBox="1">
              <a:spLocks noChangeArrowheads="1"/>
            </p:cNvSpPr>
            <p:nvPr/>
          </p:nvSpPr>
          <p:spPr bwMode="auto">
            <a:xfrm>
              <a:off x="3677" y="3594"/>
              <a:ext cx="2604" cy="831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AFD0"/>
                </a:gs>
              </a:gsLst>
              <a:lin ang="5400000" scaled="1"/>
            </a:gradFill>
            <a:ln w="12700">
              <a:solidFill>
                <a:srgbClr val="FF87B9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9A0040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栈帧</a:t>
              </a:r>
              <a:r>
                <a:rPr kumimoji="0" lang="en-US" alt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1</a:t>
              </a:r>
              <a:endParaRPr kumimoji="0" lang="en-US" alt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1213" name="Text Box 13"/>
            <p:cNvSpPr txBox="1">
              <a:spLocks noChangeArrowheads="1"/>
            </p:cNvSpPr>
            <p:nvPr/>
          </p:nvSpPr>
          <p:spPr bwMode="auto">
            <a:xfrm>
              <a:off x="3677" y="3949"/>
              <a:ext cx="1336" cy="475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8EB9"/>
                </a:gs>
              </a:gsLst>
              <a:lin ang="5400000" scaled="1"/>
            </a:gradFill>
            <a:ln w="12700">
              <a:solidFill>
                <a:srgbClr val="FF5597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71002C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局部变量区</a:t>
              </a:r>
              <a:endParaRPr kumimoji="0" 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1212" name="Text Box 12"/>
            <p:cNvSpPr txBox="1">
              <a:spLocks noChangeArrowheads="1"/>
            </p:cNvSpPr>
            <p:nvPr/>
          </p:nvSpPr>
          <p:spPr bwMode="auto">
            <a:xfrm>
              <a:off x="5013" y="3949"/>
              <a:ext cx="1268" cy="476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8EB9"/>
                </a:gs>
              </a:gsLst>
              <a:lin ang="5400000" scaled="1"/>
            </a:gradFill>
            <a:ln w="12700">
              <a:solidFill>
                <a:srgbClr val="FF5597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71002C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操作数栈区</a:t>
              </a:r>
              <a:endParaRPr kumimoji="0" 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1211" name="Text Box 11"/>
            <p:cNvSpPr txBox="1">
              <a:spLocks noChangeArrowheads="1"/>
            </p:cNvSpPr>
            <p:nvPr/>
          </p:nvSpPr>
          <p:spPr bwMode="auto">
            <a:xfrm>
              <a:off x="3677" y="4629"/>
              <a:ext cx="2604" cy="84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8EB9"/>
                </a:gs>
              </a:gsLst>
              <a:lin ang="5400000" scaled="1"/>
            </a:gradFill>
            <a:ln w="12700">
              <a:solidFill>
                <a:srgbClr val="FF5597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71002C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栈帧</a:t>
              </a:r>
              <a:r>
                <a:rPr kumimoji="0" lang="en-US" alt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2</a:t>
              </a:r>
              <a:endParaRPr kumimoji="0" lang="en-US" alt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1210" name="Text Box 10"/>
            <p:cNvSpPr txBox="1">
              <a:spLocks noChangeArrowheads="1"/>
            </p:cNvSpPr>
            <p:nvPr/>
          </p:nvSpPr>
          <p:spPr bwMode="auto">
            <a:xfrm>
              <a:off x="3677" y="4994"/>
              <a:ext cx="1336" cy="475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8EB9"/>
                </a:gs>
              </a:gsLst>
              <a:lin ang="5400000" scaled="1"/>
            </a:gradFill>
            <a:ln w="12700">
              <a:solidFill>
                <a:srgbClr val="FF5597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71002C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局部变量区</a:t>
              </a:r>
              <a:endParaRPr kumimoji="0" 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1209" name="Text Box 9"/>
            <p:cNvSpPr txBox="1">
              <a:spLocks noChangeArrowheads="1"/>
            </p:cNvSpPr>
            <p:nvPr/>
          </p:nvSpPr>
          <p:spPr bwMode="auto">
            <a:xfrm>
              <a:off x="5013" y="4994"/>
              <a:ext cx="1268" cy="475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8EB9"/>
                </a:gs>
              </a:gsLst>
              <a:lin ang="5400000" scaled="1"/>
            </a:gradFill>
            <a:ln w="12700">
              <a:solidFill>
                <a:srgbClr val="FF5597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71002C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操作数栈区</a:t>
              </a:r>
              <a:endParaRPr kumimoji="0" 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1208" name="Text Box 8"/>
            <p:cNvSpPr txBox="1">
              <a:spLocks noChangeArrowheads="1"/>
            </p:cNvSpPr>
            <p:nvPr/>
          </p:nvSpPr>
          <p:spPr bwMode="auto">
            <a:xfrm>
              <a:off x="6353" y="3594"/>
              <a:ext cx="666" cy="1875"/>
            </a:xfrm>
            <a:prstGeom prst="rect">
              <a:avLst/>
            </a:prstGeom>
            <a:gradFill rotWithShape="0">
              <a:gsLst>
                <a:gs pos="0">
                  <a:srgbClr val="008000">
                    <a:gamma/>
                    <a:tint val="20000"/>
                    <a:invGamma/>
                  </a:srgbClr>
                </a:gs>
                <a:gs pos="100000">
                  <a:srgbClr val="008000"/>
                </a:gs>
              </a:gsLst>
              <a:lin ang="5400000" scaled="1"/>
            </a:gradFill>
            <a:ln w="12700">
              <a:solidFill>
                <a:srgbClr val="FF2AD6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4D003F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方</a:t>
              </a:r>
              <a:endParaRPr kumimoji="0" lang="en-US" alt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endParaRPr>
            </a:p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法</a:t>
              </a:r>
              <a:endParaRPr kumimoji="0" lang="en-US" alt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endParaRPr>
            </a:p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区</a:t>
              </a:r>
              <a:endParaRPr kumimoji="0" 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1207" name="Text Box 7"/>
            <p:cNvSpPr txBox="1">
              <a:spLocks noChangeArrowheads="1"/>
            </p:cNvSpPr>
            <p:nvPr/>
          </p:nvSpPr>
          <p:spPr bwMode="auto">
            <a:xfrm>
              <a:off x="7155" y="3594"/>
              <a:ext cx="2692" cy="1875"/>
            </a:xfrm>
            <a:prstGeom prst="rect">
              <a:avLst/>
            </a:prstGeom>
            <a:gradFill rotWithShape="0">
              <a:gsLst>
                <a:gs pos="0">
                  <a:srgbClr val="FFFFCC">
                    <a:gamma/>
                    <a:tint val="20000"/>
                    <a:invGamma/>
                  </a:srgbClr>
                </a:gs>
                <a:gs pos="100000">
                  <a:srgbClr val="FFFFCC"/>
                </a:gs>
              </a:gsLst>
              <a:lin ang="5400000" scaled="1"/>
            </a:gradFill>
            <a:ln w="12700">
              <a:solidFill>
                <a:srgbClr val="4B98FF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002C69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堆</a:t>
              </a:r>
              <a:endParaRPr kumimoji="0" 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1206" name="Text Box 6"/>
            <p:cNvSpPr txBox="1">
              <a:spLocks noChangeArrowheads="1"/>
            </p:cNvSpPr>
            <p:nvPr/>
          </p:nvSpPr>
          <p:spPr bwMode="auto">
            <a:xfrm>
              <a:off x="7155" y="4196"/>
              <a:ext cx="1414" cy="1273"/>
            </a:xfrm>
            <a:prstGeom prst="rect">
              <a:avLst/>
            </a:prstGeom>
            <a:gradFill rotWithShape="0">
              <a:gsLst>
                <a:gs pos="0">
                  <a:srgbClr val="FFFFCC">
                    <a:gamma/>
                    <a:tint val="20000"/>
                    <a:invGamma/>
                  </a:srgbClr>
                </a:gs>
                <a:gs pos="100000">
                  <a:srgbClr val="FFFFCC"/>
                </a:gs>
              </a:gsLst>
              <a:lin ang="5400000" scaled="1"/>
            </a:gradFill>
            <a:ln w="12700">
              <a:solidFill>
                <a:srgbClr val="4B98FF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002C69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Young</a:t>
              </a:r>
              <a:endParaRPr kumimoji="0" lang="en-US" alt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1205" name="Text Box 5"/>
            <p:cNvSpPr txBox="1">
              <a:spLocks noChangeArrowheads="1"/>
            </p:cNvSpPr>
            <p:nvPr/>
          </p:nvSpPr>
          <p:spPr bwMode="auto">
            <a:xfrm>
              <a:off x="8569" y="4196"/>
              <a:ext cx="1278" cy="1273"/>
            </a:xfrm>
            <a:prstGeom prst="rect">
              <a:avLst/>
            </a:prstGeom>
            <a:gradFill rotWithShape="0">
              <a:gsLst>
                <a:gs pos="0">
                  <a:srgbClr val="FFFFCC">
                    <a:gamma/>
                    <a:tint val="20000"/>
                    <a:invGamma/>
                  </a:srgbClr>
                </a:gs>
                <a:gs pos="100000">
                  <a:srgbClr val="FFFFCC"/>
                </a:gs>
              </a:gsLst>
              <a:lin ang="5400000" scaled="1"/>
            </a:gradFill>
            <a:ln w="12700">
              <a:solidFill>
                <a:srgbClr val="4B98FF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002C69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Old</a:t>
              </a:r>
              <a:endParaRPr kumimoji="0" lang="en-US" alt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1204" name="Text Box 4"/>
            <p:cNvSpPr txBox="1">
              <a:spLocks noChangeArrowheads="1"/>
            </p:cNvSpPr>
            <p:nvPr/>
          </p:nvSpPr>
          <p:spPr bwMode="auto">
            <a:xfrm>
              <a:off x="7894" y="4792"/>
              <a:ext cx="338" cy="675"/>
            </a:xfrm>
            <a:prstGeom prst="rect">
              <a:avLst/>
            </a:prstGeom>
            <a:gradFill rotWithShape="0">
              <a:gsLst>
                <a:gs pos="0">
                  <a:srgbClr val="FFFFCC">
                    <a:gamma/>
                    <a:tint val="20000"/>
                    <a:invGamma/>
                  </a:srgbClr>
                </a:gs>
                <a:gs pos="100000">
                  <a:srgbClr val="FFFFCC"/>
                </a:gs>
              </a:gsLst>
              <a:lin ang="5400000" scaled="1"/>
            </a:gradFill>
            <a:ln w="12700">
              <a:solidFill>
                <a:srgbClr val="4B98FF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002C69">
                  <a:alpha val="50000"/>
                </a:srgbClr>
              </a:outerShdw>
            </a:effectLst>
          </p:spPr>
          <p:txBody>
            <a:bodyPr vert="horz" wrap="square" lIns="18000" tIns="45720" rIns="1800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Fr</a:t>
              </a:r>
              <a:endParaRPr kumimoji="0" lang="en-US" alt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1203" name="Text Box 3"/>
            <p:cNvSpPr txBox="1">
              <a:spLocks noChangeArrowheads="1"/>
            </p:cNvSpPr>
            <p:nvPr/>
          </p:nvSpPr>
          <p:spPr bwMode="auto">
            <a:xfrm>
              <a:off x="8232" y="4789"/>
              <a:ext cx="338" cy="675"/>
            </a:xfrm>
            <a:prstGeom prst="rect">
              <a:avLst/>
            </a:prstGeom>
            <a:gradFill rotWithShape="0">
              <a:gsLst>
                <a:gs pos="0">
                  <a:srgbClr val="FFFFCC">
                    <a:gamma/>
                    <a:tint val="20000"/>
                    <a:invGamma/>
                  </a:srgbClr>
                </a:gs>
                <a:gs pos="100000">
                  <a:srgbClr val="FFFFCC"/>
                </a:gs>
              </a:gsLst>
              <a:lin ang="5400000" scaled="1"/>
            </a:gradFill>
            <a:ln w="12700">
              <a:solidFill>
                <a:srgbClr val="4B98FF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002C69">
                  <a:alpha val="50000"/>
                </a:srgbClr>
              </a:outerShdw>
            </a:effectLst>
          </p:spPr>
          <p:txBody>
            <a:bodyPr vert="horz" wrap="square" lIns="18000" tIns="45720" rIns="1800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To</a:t>
              </a:r>
              <a:endParaRPr kumimoji="0" lang="en-US" alt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1202" name="Text Box 2"/>
            <p:cNvSpPr txBox="1">
              <a:spLocks noChangeArrowheads="1"/>
            </p:cNvSpPr>
            <p:nvPr/>
          </p:nvSpPr>
          <p:spPr bwMode="auto">
            <a:xfrm>
              <a:off x="7157" y="4798"/>
              <a:ext cx="739" cy="675"/>
            </a:xfrm>
            <a:prstGeom prst="rect">
              <a:avLst/>
            </a:prstGeom>
            <a:gradFill rotWithShape="0">
              <a:gsLst>
                <a:gs pos="0">
                  <a:srgbClr val="FFFFCC">
                    <a:gamma/>
                    <a:tint val="20000"/>
                    <a:invGamma/>
                  </a:srgbClr>
                </a:gs>
                <a:gs pos="100000">
                  <a:srgbClr val="FFFFCC"/>
                </a:gs>
              </a:gsLst>
              <a:lin ang="5400000" scaled="1"/>
            </a:gradFill>
            <a:ln w="12700">
              <a:solidFill>
                <a:srgbClr val="4B98FF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002C69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Eden</a:t>
              </a:r>
              <a:endParaRPr kumimoji="0" lang="en-US" alt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分代的汇总图</a:t>
            </a:r>
            <a:endParaRPr lang="zh-CN" altLang="en-US"/>
          </a:p>
        </p:txBody>
      </p:sp>
      <p:pic>
        <p:nvPicPr>
          <p:cNvPr id="6" name="内容占位符 5" descr="78ed574ed8706f05b3de058a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84784"/>
            <a:ext cx="8010450" cy="4350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总结</a:t>
            </a:r>
            <a:r>
              <a:rPr lang="en-US" altLang="zh-CN" smtClean="0"/>
              <a:t>2</a:t>
            </a:r>
            <a:r>
              <a:rPr lang="zh-CN" altLang="en-US" smtClean="0"/>
              <a:t>下</a:t>
            </a:r>
            <a:r>
              <a:rPr lang="en-US" altLang="zh-CN" smtClean="0"/>
              <a:t>:</a:t>
            </a:r>
            <a:r>
              <a:rPr lang="zh-CN" altLang="en-US" smtClean="0"/>
              <a:t>分代配置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55000" lnSpcReduction="20000"/>
          </a:bodyPr>
          <a:lstStyle/>
          <a:p>
            <a:r>
              <a:rPr lang="en-US" altLang="zh-CN" smtClean="0"/>
              <a:t>Perm</a:t>
            </a:r>
            <a:r>
              <a:rPr lang="zh-CN" altLang="en-US" smtClean="0"/>
              <a:t>方法区</a:t>
            </a:r>
          </a:p>
          <a:p>
            <a:pPr lvl="2"/>
            <a:r>
              <a:rPr lang="en-US" altLang="zh-CN" u="sng" smtClean="0">
                <a:solidFill>
                  <a:srgbClr val="FF0000"/>
                </a:solidFill>
              </a:rPr>
              <a:t>-</a:t>
            </a:r>
            <a:r>
              <a:rPr lang="en-US" altLang="zh-CN" u="sng" err="1" smtClean="0">
                <a:solidFill>
                  <a:srgbClr val="FF0000"/>
                </a:solidFill>
              </a:rPr>
              <a:t>XX:PermSize</a:t>
            </a:r>
            <a:r>
              <a:rPr lang="en-US" altLang="zh-CN" u="sng" smtClean="0">
                <a:solidFill>
                  <a:srgbClr val="FF0000"/>
                </a:solidFill>
              </a:rPr>
              <a:t>=16MB</a:t>
            </a:r>
          </a:p>
          <a:p>
            <a:pPr lvl="2"/>
            <a:r>
              <a:rPr lang="en-US" altLang="zh-CN" u="sng" smtClean="0">
                <a:solidFill>
                  <a:srgbClr val="FF0000"/>
                </a:solidFill>
              </a:rPr>
              <a:t>-</a:t>
            </a:r>
            <a:r>
              <a:rPr lang="en-US" altLang="zh-CN" u="sng" err="1" smtClean="0">
                <a:solidFill>
                  <a:srgbClr val="FF0000"/>
                </a:solidFill>
              </a:rPr>
              <a:t>XX:MaxPermSize</a:t>
            </a:r>
            <a:r>
              <a:rPr lang="en-US" altLang="zh-CN" u="sng" smtClean="0">
                <a:solidFill>
                  <a:srgbClr val="FF0000"/>
                </a:solidFill>
              </a:rPr>
              <a:t>=64MB</a:t>
            </a:r>
          </a:p>
          <a:p>
            <a:r>
              <a:rPr lang="en-US" altLang="zh-CN" smtClean="0"/>
              <a:t>Stack</a:t>
            </a:r>
            <a:r>
              <a:rPr lang="zh-CN" altLang="en-US" smtClean="0"/>
              <a:t>栈</a:t>
            </a:r>
          </a:p>
          <a:p>
            <a:pPr lvl="2"/>
            <a:r>
              <a:rPr lang="en-US" altLang="zh-CN" u="sng" smtClean="0">
                <a:solidFill>
                  <a:srgbClr val="FF0000"/>
                </a:solidFill>
              </a:rPr>
              <a:t>-</a:t>
            </a:r>
            <a:r>
              <a:rPr lang="en-US" altLang="zh-CN" u="sng" err="1" smtClean="0">
                <a:solidFill>
                  <a:srgbClr val="FF0000"/>
                </a:solidFill>
              </a:rPr>
              <a:t>Xss</a:t>
            </a:r>
            <a:r>
              <a:rPr lang="en-US" altLang="zh-CN" u="sng" smtClean="0">
                <a:solidFill>
                  <a:srgbClr val="FF0000"/>
                </a:solidFill>
              </a:rPr>
              <a:t>=20MB</a:t>
            </a:r>
          </a:p>
          <a:p>
            <a:r>
              <a:rPr lang="en-US" altLang="zh-CN" smtClean="0"/>
              <a:t>Heap</a:t>
            </a:r>
            <a:r>
              <a:rPr lang="zh-CN" altLang="en-US" smtClean="0"/>
              <a:t>堆</a:t>
            </a:r>
          </a:p>
          <a:p>
            <a:pPr lvl="2"/>
            <a:r>
              <a:rPr lang="en-US" altLang="zh-CN" u="sng" smtClean="0">
                <a:solidFill>
                  <a:srgbClr val="FF0000"/>
                </a:solidFill>
              </a:rPr>
              <a:t>-</a:t>
            </a:r>
            <a:r>
              <a:rPr lang="en-US" altLang="zh-CN" u="sng" err="1" smtClean="0">
                <a:solidFill>
                  <a:srgbClr val="FF0000"/>
                </a:solidFill>
              </a:rPr>
              <a:t>Xms</a:t>
            </a:r>
            <a:r>
              <a:rPr lang="en-US" altLang="zh-CN" u="sng" smtClean="0">
                <a:solidFill>
                  <a:srgbClr val="FF0000"/>
                </a:solidFill>
              </a:rPr>
              <a:t>=1024MB</a:t>
            </a:r>
            <a:r>
              <a:rPr lang="en-US" altLang="zh-CN" smtClean="0"/>
              <a:t>(</a:t>
            </a:r>
            <a:r>
              <a:rPr lang="zh-CN" altLang="en-US" smtClean="0"/>
              <a:t>默认内存</a:t>
            </a:r>
            <a:r>
              <a:rPr lang="en-US" altLang="zh-CN" smtClean="0"/>
              <a:t>1/64&amp;</a:t>
            </a:r>
            <a:r>
              <a:rPr lang="zh-CN" altLang="en-US" smtClean="0"/>
              <a:t>小于</a:t>
            </a:r>
            <a:r>
              <a:rPr lang="en-US" altLang="zh-CN" smtClean="0"/>
              <a:t>1GB)</a:t>
            </a:r>
          </a:p>
          <a:p>
            <a:pPr lvl="2"/>
            <a:r>
              <a:rPr lang="en-US" altLang="zh-CN" u="sng" smtClean="0">
                <a:solidFill>
                  <a:srgbClr val="FF0000"/>
                </a:solidFill>
              </a:rPr>
              <a:t>-</a:t>
            </a:r>
            <a:r>
              <a:rPr lang="en-US" altLang="zh-CN" u="sng" err="1" smtClean="0">
                <a:solidFill>
                  <a:srgbClr val="FF0000"/>
                </a:solidFill>
              </a:rPr>
              <a:t>Xmx</a:t>
            </a:r>
            <a:r>
              <a:rPr lang="en-US" altLang="zh-CN" u="sng" smtClean="0">
                <a:solidFill>
                  <a:srgbClr val="FF0000"/>
                </a:solidFill>
              </a:rPr>
              <a:t>=1024MB</a:t>
            </a:r>
            <a:r>
              <a:rPr lang="en-US" altLang="zh-CN" smtClean="0"/>
              <a:t>(</a:t>
            </a:r>
            <a:r>
              <a:rPr lang="zh-CN" altLang="en-US" smtClean="0"/>
              <a:t>默认内存</a:t>
            </a:r>
            <a:r>
              <a:rPr lang="en-US" altLang="zh-CN" smtClean="0"/>
              <a:t>1/4</a:t>
            </a:r>
            <a:r>
              <a:rPr lang="zh-CN" altLang="en-US" smtClean="0"/>
              <a:t>且小于</a:t>
            </a:r>
            <a:r>
              <a:rPr lang="en-US" altLang="zh-CN" smtClean="0"/>
              <a:t>1GB)</a:t>
            </a:r>
          </a:p>
          <a:p>
            <a:pPr lvl="2"/>
            <a:r>
              <a:rPr lang="zh-CN" altLang="en-US" smtClean="0"/>
              <a:t>自调整：</a:t>
            </a:r>
            <a:r>
              <a:rPr lang="en-US" altLang="zh-CN" u="sng" smtClean="0">
                <a:solidFill>
                  <a:srgbClr val="FF0000"/>
                </a:solidFill>
              </a:rPr>
              <a:t>-</a:t>
            </a:r>
            <a:r>
              <a:rPr lang="en-US" altLang="zh-CN" u="sng" err="1" smtClean="0">
                <a:solidFill>
                  <a:srgbClr val="FF0000"/>
                </a:solidFill>
              </a:rPr>
              <a:t>XX:MinHeapFreeRatio</a:t>
            </a:r>
            <a:r>
              <a:rPr lang="en-US" altLang="zh-CN" u="sng" smtClean="0">
                <a:solidFill>
                  <a:srgbClr val="FF0000"/>
                </a:solidFill>
              </a:rPr>
              <a:t>=40%, -</a:t>
            </a:r>
            <a:r>
              <a:rPr lang="en-US" altLang="zh-CN" u="sng" err="1" smtClean="0">
                <a:solidFill>
                  <a:srgbClr val="FF0000"/>
                </a:solidFill>
              </a:rPr>
              <a:t>XX:MaxHeapFreeRatio</a:t>
            </a:r>
            <a:r>
              <a:rPr lang="en-US" altLang="zh-CN" u="sng" smtClean="0">
                <a:solidFill>
                  <a:srgbClr val="FF0000"/>
                </a:solidFill>
              </a:rPr>
              <a:t>=70%</a:t>
            </a:r>
            <a:r>
              <a:rPr lang="en-US" altLang="zh-CN" smtClean="0"/>
              <a:t>,</a:t>
            </a:r>
            <a:r>
              <a:rPr lang="zh-CN" altLang="en-US" smtClean="0"/>
              <a:t>故</a:t>
            </a:r>
            <a:r>
              <a:rPr lang="en-US" altLang="zh-CN" u="sng" smtClean="0">
                <a:solidFill>
                  <a:srgbClr val="FF0000"/>
                </a:solidFill>
              </a:rPr>
              <a:t>-</a:t>
            </a:r>
            <a:r>
              <a:rPr lang="en-US" altLang="zh-CN" u="sng" err="1" smtClean="0">
                <a:solidFill>
                  <a:srgbClr val="FF0000"/>
                </a:solidFill>
              </a:rPr>
              <a:t>Xms</a:t>
            </a:r>
            <a:r>
              <a:rPr lang="en-US" altLang="zh-CN" u="sng" smtClean="0">
                <a:solidFill>
                  <a:srgbClr val="FF0000"/>
                </a:solidFill>
              </a:rPr>
              <a:t>=-</a:t>
            </a:r>
            <a:r>
              <a:rPr lang="en-US" altLang="zh-CN" u="sng" err="1" smtClean="0">
                <a:solidFill>
                  <a:srgbClr val="FF0000"/>
                </a:solidFill>
              </a:rPr>
              <a:t>Xmx</a:t>
            </a:r>
            <a:endParaRPr lang="en-US" altLang="zh-CN" u="sng" smtClean="0">
              <a:solidFill>
                <a:srgbClr val="FF0000"/>
              </a:solidFill>
            </a:endParaRPr>
          </a:p>
          <a:p>
            <a:pPr lvl="2"/>
            <a:r>
              <a:rPr lang="zh-CN" altLang="en-US" smtClean="0"/>
              <a:t>限制：</a:t>
            </a:r>
            <a:r>
              <a:rPr lang="en-US" altLang="zh-CN" smtClean="0"/>
              <a:t>32</a:t>
            </a:r>
            <a:r>
              <a:rPr lang="zh-CN" altLang="en-US" smtClean="0"/>
              <a:t>位最大</a:t>
            </a:r>
            <a:r>
              <a:rPr lang="en-US" altLang="zh-CN" smtClean="0"/>
              <a:t>2GB</a:t>
            </a:r>
            <a:r>
              <a:rPr lang="zh-CN" altLang="en-US" smtClean="0"/>
              <a:t>，</a:t>
            </a:r>
            <a:r>
              <a:rPr lang="en-US" altLang="zh-CN" smtClean="0"/>
              <a:t>64</a:t>
            </a:r>
            <a:r>
              <a:rPr lang="zh-CN" altLang="en-US" smtClean="0"/>
              <a:t>位没上限，最大内存：</a:t>
            </a:r>
            <a:r>
              <a:rPr lang="en-US" altLang="zh-CN" u="sng" smtClean="0">
                <a:solidFill>
                  <a:srgbClr val="FF0000"/>
                </a:solidFill>
              </a:rPr>
              <a:t>java -Xmx2048m –version</a:t>
            </a:r>
          </a:p>
          <a:p>
            <a:pPr lvl="1"/>
            <a:r>
              <a:rPr lang="en-US" altLang="zh-CN" smtClean="0"/>
              <a:t>Young</a:t>
            </a:r>
            <a:r>
              <a:rPr lang="zh-CN" altLang="en-US" smtClean="0"/>
              <a:t>新生代：大部分新对象，回收快</a:t>
            </a:r>
          </a:p>
          <a:p>
            <a:pPr lvl="2"/>
            <a:r>
              <a:rPr lang="en-US" altLang="zh-CN" u="sng" smtClean="0">
                <a:solidFill>
                  <a:srgbClr val="FF0000"/>
                </a:solidFill>
              </a:rPr>
              <a:t>-</a:t>
            </a:r>
            <a:r>
              <a:rPr lang="en-US" altLang="zh-CN" u="sng" err="1" smtClean="0">
                <a:solidFill>
                  <a:srgbClr val="FF0000"/>
                </a:solidFill>
              </a:rPr>
              <a:t>Xmn</a:t>
            </a:r>
            <a:r>
              <a:rPr lang="en-US" altLang="zh-CN" u="sng" smtClean="0">
                <a:solidFill>
                  <a:srgbClr val="FF0000"/>
                </a:solidFill>
              </a:rPr>
              <a:t>=20MB</a:t>
            </a:r>
          </a:p>
          <a:p>
            <a:pPr lvl="2"/>
            <a:r>
              <a:rPr lang="en-US" altLang="zh-CN" u="sng" smtClean="0">
                <a:solidFill>
                  <a:srgbClr val="FF0000"/>
                </a:solidFill>
              </a:rPr>
              <a:t>-</a:t>
            </a:r>
            <a:r>
              <a:rPr lang="en-US" altLang="zh-CN" u="sng" err="1" smtClean="0">
                <a:solidFill>
                  <a:srgbClr val="FF0000"/>
                </a:solidFill>
              </a:rPr>
              <a:t>XX:NewSize</a:t>
            </a:r>
            <a:r>
              <a:rPr lang="en-US" altLang="zh-CN" u="sng" smtClean="0">
                <a:solidFill>
                  <a:srgbClr val="FF0000"/>
                </a:solidFill>
              </a:rPr>
              <a:t>=20MB</a:t>
            </a:r>
          </a:p>
          <a:p>
            <a:pPr lvl="2"/>
            <a:r>
              <a:rPr lang="en-US" altLang="zh-CN" u="sng" smtClean="0">
                <a:solidFill>
                  <a:srgbClr val="FF0000"/>
                </a:solidFill>
              </a:rPr>
              <a:t>-</a:t>
            </a:r>
            <a:r>
              <a:rPr lang="en-US" altLang="zh-CN" u="sng" err="1" smtClean="0">
                <a:solidFill>
                  <a:srgbClr val="FF0000"/>
                </a:solidFill>
              </a:rPr>
              <a:t>XX:MaxNewSize</a:t>
            </a:r>
            <a:r>
              <a:rPr lang="en-US" altLang="zh-CN" u="sng" smtClean="0">
                <a:solidFill>
                  <a:srgbClr val="FF0000"/>
                </a:solidFill>
              </a:rPr>
              <a:t>=20MB</a:t>
            </a:r>
          </a:p>
          <a:p>
            <a:pPr lvl="2"/>
            <a:r>
              <a:rPr lang="en-US" altLang="zh-CN" u="sng" smtClean="0">
                <a:solidFill>
                  <a:srgbClr val="FF0000"/>
                </a:solidFill>
              </a:rPr>
              <a:t>-</a:t>
            </a:r>
            <a:r>
              <a:rPr lang="en-US" altLang="zh-CN" u="sng" err="1" smtClean="0">
                <a:solidFill>
                  <a:srgbClr val="FF0000"/>
                </a:solidFill>
              </a:rPr>
              <a:t>XX:NewRatio</a:t>
            </a:r>
            <a:r>
              <a:rPr lang="en-US" altLang="zh-CN" u="sng" smtClean="0">
                <a:solidFill>
                  <a:srgbClr val="FF0000"/>
                </a:solidFill>
              </a:rPr>
              <a:t>=m</a:t>
            </a:r>
            <a:r>
              <a:rPr lang="zh-CN" altLang="en-US" smtClean="0"/>
              <a:t>表示</a:t>
            </a:r>
            <a:r>
              <a:rPr lang="en-US" altLang="zh-CN" err="1" smtClean="0"/>
              <a:t>Young:Old</a:t>
            </a:r>
            <a:r>
              <a:rPr lang="en-US" altLang="zh-CN" smtClean="0"/>
              <a:t>=1:m</a:t>
            </a:r>
          </a:p>
          <a:p>
            <a:pPr lvl="1"/>
            <a:r>
              <a:rPr lang="en-US" altLang="zh-CN" smtClean="0"/>
              <a:t>Eden</a:t>
            </a:r>
            <a:r>
              <a:rPr lang="zh-CN" altLang="en-US" smtClean="0"/>
              <a:t>存储新创建的对象</a:t>
            </a:r>
          </a:p>
          <a:p>
            <a:pPr lvl="2"/>
            <a:r>
              <a:rPr lang="en-US" altLang="zh-CN" u="sng" smtClean="0">
                <a:solidFill>
                  <a:srgbClr val="FF0000"/>
                </a:solidFill>
              </a:rPr>
              <a:t>-</a:t>
            </a:r>
            <a:r>
              <a:rPr lang="en-US" altLang="zh-CN" u="sng" err="1" smtClean="0">
                <a:solidFill>
                  <a:srgbClr val="FF0000"/>
                </a:solidFill>
              </a:rPr>
              <a:t>XX:SurvivorRatio</a:t>
            </a:r>
            <a:r>
              <a:rPr lang="en-US" altLang="zh-CN" u="sng" smtClean="0">
                <a:solidFill>
                  <a:srgbClr val="FF0000"/>
                </a:solidFill>
              </a:rPr>
              <a:t>=8</a:t>
            </a:r>
            <a:r>
              <a:rPr lang="zh-CN" altLang="en-US" smtClean="0"/>
              <a:t>设置</a:t>
            </a:r>
            <a:r>
              <a:rPr lang="en-US" altLang="zh-CN" smtClean="0"/>
              <a:t>Eden</a:t>
            </a:r>
            <a:r>
              <a:rPr lang="zh-CN" altLang="en-US" smtClean="0"/>
              <a:t>与</a:t>
            </a:r>
            <a:r>
              <a:rPr lang="en-US" altLang="zh-CN" smtClean="0"/>
              <a:t>From/To</a:t>
            </a:r>
            <a:r>
              <a:rPr lang="zh-CN" altLang="en-US" smtClean="0"/>
              <a:t>比例，即</a:t>
            </a:r>
            <a:r>
              <a:rPr lang="en-US" altLang="zh-CN" smtClean="0"/>
              <a:t>Eden=8,From=1,To=1</a:t>
            </a:r>
          </a:p>
          <a:p>
            <a:pPr lvl="1"/>
            <a:r>
              <a:rPr lang="en-US" altLang="zh-CN" smtClean="0"/>
              <a:t>From/To</a:t>
            </a:r>
            <a:r>
              <a:rPr lang="zh-CN" altLang="en-US" smtClean="0"/>
              <a:t>救助空间</a:t>
            </a:r>
          </a:p>
          <a:p>
            <a:r>
              <a:rPr lang="en-US" altLang="zh-CN" smtClean="0"/>
              <a:t>Old</a:t>
            </a:r>
            <a:r>
              <a:rPr lang="zh-CN" altLang="en-US" smtClean="0"/>
              <a:t>旧生代：生存期较长对象</a:t>
            </a:r>
          </a:p>
          <a:p>
            <a:pPr lvl="1"/>
            <a:r>
              <a:rPr lang="zh-CN" altLang="en-US" smtClean="0"/>
              <a:t>大小为：</a:t>
            </a:r>
            <a:r>
              <a:rPr lang="en-US" altLang="zh-CN" err="1" smtClean="0"/>
              <a:t>Xmx-Xmn</a:t>
            </a:r>
            <a:endParaRPr lang="en-US" altLang="zh-CN" smtClean="0"/>
          </a:p>
          <a:p>
            <a:pPr lvl="1"/>
            <a:r>
              <a:rPr lang="zh-CN" altLang="en-US" smtClean="0"/>
              <a:t>大于</a:t>
            </a:r>
            <a:r>
              <a:rPr lang="en-US" altLang="zh-CN" u="sng" smtClean="0">
                <a:solidFill>
                  <a:srgbClr val="FF0000"/>
                </a:solidFill>
              </a:rPr>
              <a:t>-</a:t>
            </a:r>
            <a:r>
              <a:rPr lang="en-US" altLang="zh-CN" u="sng" err="1" smtClean="0">
                <a:solidFill>
                  <a:srgbClr val="FF0000"/>
                </a:solidFill>
              </a:rPr>
              <a:t>XX:pretenureSizeThreshold</a:t>
            </a:r>
            <a:r>
              <a:rPr lang="en-US" altLang="zh-CN" u="sng" smtClean="0">
                <a:solidFill>
                  <a:srgbClr val="FF0000"/>
                </a:solidFill>
              </a:rPr>
              <a:t>=1024byte</a:t>
            </a:r>
            <a:r>
              <a:rPr lang="zh-CN" altLang="en-US" smtClean="0"/>
              <a:t>的大对象也会存放在</a:t>
            </a:r>
            <a:r>
              <a:rPr lang="en-US" altLang="zh-CN" smtClean="0"/>
              <a:t>Old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导航</a:t>
            </a:r>
            <a:endParaRPr lang="zh-CN" alt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0152" y="1628800"/>
            <a:ext cx="2857500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内容占位符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>
                <a:solidFill>
                  <a:schemeClr val="bg1">
                    <a:lumMod val="65000"/>
                  </a:schemeClr>
                </a:solidFill>
              </a:rPr>
              <a:t>1.</a:t>
            </a:r>
            <a:r>
              <a:rPr lang="zh-CN" altLang="en-US" smtClean="0">
                <a:solidFill>
                  <a:schemeClr val="bg1">
                    <a:lumMod val="65000"/>
                  </a:schemeClr>
                </a:solidFill>
              </a:rPr>
              <a:t>怎么运行？编译装载执行机制</a:t>
            </a:r>
            <a:endParaRPr lang="en-US" altLang="zh-CN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mtClean="0">
                <a:solidFill>
                  <a:schemeClr val="bg1">
                    <a:lumMod val="65000"/>
                  </a:schemeClr>
                </a:solidFill>
              </a:rPr>
              <a:t>2.</a:t>
            </a:r>
            <a:r>
              <a:rPr lang="zh-CN" altLang="en-US" smtClean="0">
                <a:solidFill>
                  <a:schemeClr val="bg1">
                    <a:lumMod val="65000"/>
                  </a:schemeClr>
                </a:solidFill>
              </a:rPr>
              <a:t>怎么配置？</a:t>
            </a:r>
            <a:r>
              <a:rPr lang="en-US" altLang="zh-CN" smtClean="0">
                <a:solidFill>
                  <a:schemeClr val="bg1">
                    <a:lumMod val="65000"/>
                  </a:schemeClr>
                </a:solidFill>
              </a:rPr>
              <a:t>JVM</a:t>
            </a:r>
            <a:r>
              <a:rPr lang="zh-CN" altLang="en-US" smtClean="0">
                <a:solidFill>
                  <a:schemeClr val="bg1">
                    <a:lumMod val="65000"/>
                  </a:schemeClr>
                </a:solidFill>
              </a:rPr>
              <a:t>内存分代</a:t>
            </a:r>
            <a:endParaRPr lang="en-US" altLang="zh-CN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mtClean="0">
                <a:solidFill>
                  <a:srgbClr val="FF0000"/>
                </a:solidFill>
              </a:rPr>
              <a:t>3.</a:t>
            </a:r>
            <a:r>
              <a:rPr lang="zh-CN" altLang="en-US" smtClean="0">
                <a:solidFill>
                  <a:srgbClr val="FF0000"/>
                </a:solidFill>
              </a:rPr>
              <a:t>怎么配置？</a:t>
            </a:r>
            <a:r>
              <a:rPr lang="en-US" altLang="zh-CN" smtClean="0">
                <a:solidFill>
                  <a:srgbClr val="FF0000"/>
                </a:solidFill>
              </a:rPr>
              <a:t>GC</a:t>
            </a:r>
            <a:r>
              <a:rPr lang="zh-CN" altLang="en-US" smtClean="0">
                <a:solidFill>
                  <a:srgbClr val="FF0000"/>
                </a:solidFill>
              </a:rPr>
              <a:t>垃圾回收</a:t>
            </a:r>
            <a:endParaRPr lang="en-US" altLang="zh-CN" smtClean="0">
              <a:solidFill>
                <a:srgbClr val="FF0000"/>
              </a:solidFill>
            </a:endParaRPr>
          </a:p>
          <a:p>
            <a:r>
              <a:rPr lang="en-US" altLang="zh-CN" smtClean="0">
                <a:solidFill>
                  <a:schemeClr val="bg1">
                    <a:lumMod val="65000"/>
                  </a:schemeClr>
                </a:solidFill>
              </a:rPr>
              <a:t>4.</a:t>
            </a:r>
            <a:r>
              <a:rPr lang="zh-CN" altLang="en-US" smtClean="0">
                <a:solidFill>
                  <a:schemeClr val="bg1">
                    <a:lumMod val="65000"/>
                  </a:schemeClr>
                </a:solidFill>
              </a:rPr>
              <a:t>怎么监测？</a:t>
            </a:r>
            <a:r>
              <a:rPr lang="en-US" altLang="zh-CN" smtClean="0">
                <a:solidFill>
                  <a:schemeClr val="bg1">
                    <a:lumMod val="65000"/>
                  </a:schemeClr>
                </a:solidFill>
              </a:rPr>
              <a:t>JVM</a:t>
            </a:r>
            <a:r>
              <a:rPr lang="zh-CN" altLang="en-US" smtClean="0">
                <a:solidFill>
                  <a:schemeClr val="bg1">
                    <a:lumMod val="65000"/>
                  </a:schemeClr>
                </a:solidFill>
              </a:rPr>
              <a:t>监测工具</a:t>
            </a:r>
            <a:endParaRPr lang="en-US" altLang="zh-CN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mtClean="0">
                <a:solidFill>
                  <a:schemeClr val="bg1">
                    <a:lumMod val="65000"/>
                  </a:schemeClr>
                </a:solidFill>
              </a:rPr>
              <a:t>5.</a:t>
            </a:r>
            <a:r>
              <a:rPr lang="zh-CN" altLang="en-US" smtClean="0">
                <a:solidFill>
                  <a:schemeClr val="bg1">
                    <a:lumMod val="65000"/>
                  </a:schemeClr>
                </a:solidFill>
              </a:rPr>
              <a:t>怎么监测？</a:t>
            </a:r>
            <a:r>
              <a:rPr lang="en-US" altLang="zh-CN" smtClean="0">
                <a:solidFill>
                  <a:schemeClr val="bg1">
                    <a:lumMod val="65000"/>
                  </a:schemeClr>
                </a:solidFill>
              </a:rPr>
              <a:t>Linux</a:t>
            </a:r>
            <a:r>
              <a:rPr lang="zh-CN" altLang="en-US" smtClean="0">
                <a:solidFill>
                  <a:schemeClr val="bg1">
                    <a:lumMod val="65000"/>
                  </a:schemeClr>
                </a:solidFill>
              </a:rPr>
              <a:t>监测工具</a:t>
            </a:r>
            <a:endParaRPr lang="en-US" altLang="zh-CN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mtClean="0">
                <a:solidFill>
                  <a:schemeClr val="bg1">
                    <a:lumMod val="65000"/>
                  </a:schemeClr>
                </a:solidFill>
              </a:rPr>
              <a:t>6.</a:t>
            </a:r>
            <a:r>
              <a:rPr lang="zh-CN" altLang="en-US" smtClean="0">
                <a:solidFill>
                  <a:schemeClr val="bg1">
                    <a:lumMod val="65000"/>
                  </a:schemeClr>
                </a:solidFill>
              </a:rPr>
              <a:t>怎么调优？内存调优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GC</a:t>
            </a:r>
            <a:r>
              <a:rPr lang="zh-CN" altLang="en-US" smtClean="0"/>
              <a:t>内容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垃圾收集方式</a:t>
            </a:r>
            <a:endParaRPr lang="en-US" altLang="zh-CN" smtClean="0"/>
          </a:p>
          <a:p>
            <a:r>
              <a:rPr lang="zh-CN" altLang="en-US" smtClean="0"/>
              <a:t>垃圾收集算法</a:t>
            </a:r>
            <a:endParaRPr lang="en-US" altLang="zh-CN" smtClean="0"/>
          </a:p>
          <a:p>
            <a:r>
              <a:rPr lang="zh-CN" altLang="en-US" smtClean="0"/>
              <a:t>收集策略选择</a:t>
            </a:r>
            <a:endParaRPr lang="en-US" altLang="zh-CN" smtClean="0"/>
          </a:p>
          <a:p>
            <a:pPr lvl="1"/>
            <a:r>
              <a:rPr lang="en-US" altLang="zh-CN" err="1" smtClean="0"/>
              <a:t>YoungGC</a:t>
            </a:r>
            <a:r>
              <a:rPr lang="zh-CN" altLang="en-US" smtClean="0"/>
              <a:t>：串行、并行回收、并发</a:t>
            </a:r>
            <a:endParaRPr lang="en-US" altLang="zh-CN" smtClean="0"/>
          </a:p>
          <a:p>
            <a:pPr lvl="1"/>
            <a:r>
              <a:rPr lang="en-US" altLang="zh-CN" err="1" smtClean="0"/>
              <a:t>OldGC</a:t>
            </a:r>
            <a:r>
              <a:rPr lang="zh-CN" altLang="en-US" smtClean="0"/>
              <a:t>：串行、并行、并发</a:t>
            </a:r>
            <a:endParaRPr lang="en-US" altLang="zh-CN" smtClean="0"/>
          </a:p>
          <a:p>
            <a:pPr lvl="1"/>
            <a:r>
              <a:rPr lang="en-US" altLang="zh-CN" err="1" smtClean="0"/>
              <a:t>FullGC</a:t>
            </a:r>
            <a:r>
              <a:rPr lang="zh-CN" altLang="en-US" smtClean="0"/>
              <a:t>：多种时机、</a:t>
            </a:r>
            <a:r>
              <a:rPr lang="en-US" altLang="zh-CN" smtClean="0"/>
              <a:t>GC </a:t>
            </a:r>
            <a:r>
              <a:rPr lang="zh-CN" altLang="en-US" smtClean="0"/>
              <a:t>套餐、配置原则</a:t>
            </a:r>
            <a:endParaRPr lang="en-US" altLang="zh-CN" smtClean="0"/>
          </a:p>
          <a:p>
            <a:endParaRPr lang="zh-CN" altLang="en-US"/>
          </a:p>
        </p:txBody>
      </p:sp>
      <p:sp>
        <p:nvSpPr>
          <p:cNvPr id="7577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垃圾收集两种方式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引用计数</a:t>
            </a:r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对象引用遍历</a:t>
            </a:r>
          </a:p>
          <a:p>
            <a:endParaRPr lang="zh-CN" altLang="en-US"/>
          </a:p>
        </p:txBody>
      </p:sp>
      <p:sp>
        <p:nvSpPr>
          <p:cNvPr id="7577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5777" name="Object 1"/>
          <p:cNvGraphicFramePr>
            <a:graphicFrameLocks noChangeAspect="1"/>
          </p:cNvGraphicFramePr>
          <p:nvPr/>
        </p:nvGraphicFramePr>
        <p:xfrm>
          <a:off x="3779912" y="2132856"/>
          <a:ext cx="4610100" cy="1476375"/>
        </p:xfrm>
        <a:graphic>
          <a:graphicData uri="http://schemas.openxmlformats.org/presentationml/2006/ole">
            <p:oleObj spid="_x0000_s103426" name="Visio" r:id="rId3" imgW="4606834" imgH="1474535" progId="Visio.Drawing.11">
              <p:embed/>
            </p:oleObj>
          </a:graphicData>
        </a:graphic>
      </p:graphicFrame>
      <p:graphicFrame>
        <p:nvGraphicFramePr>
          <p:cNvPr id="75779" name="Object 3"/>
          <p:cNvGraphicFramePr>
            <a:graphicFrameLocks noChangeAspect="1"/>
          </p:cNvGraphicFramePr>
          <p:nvPr/>
        </p:nvGraphicFramePr>
        <p:xfrm>
          <a:off x="3851920" y="4077072"/>
          <a:ext cx="4610100" cy="2305050"/>
        </p:xfrm>
        <a:graphic>
          <a:graphicData uri="http://schemas.openxmlformats.org/presentationml/2006/ole">
            <p:oleObj spid="_x0000_s103427" name="Visio" r:id="rId4" imgW="4606834" imgH="2302546" progId="Visio.Drawing.11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垃圾搜集算法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复制</a:t>
            </a:r>
            <a:endParaRPr lang="en-US" altLang="zh-CN" smtClean="0"/>
          </a:p>
          <a:p>
            <a:r>
              <a:rPr lang="zh-CN" altLang="zh-CN" smtClean="0"/>
              <a:t>标记清除</a:t>
            </a:r>
            <a:endParaRPr lang="en-US" altLang="zh-CN" smtClean="0"/>
          </a:p>
          <a:p>
            <a:r>
              <a:rPr lang="zh-CN" altLang="en-US" smtClean="0"/>
              <a:t>标记压缩</a:t>
            </a:r>
            <a:endParaRPr lang="zh-CN" altLang="en-US"/>
          </a:p>
        </p:txBody>
      </p:sp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垃圾搜集算法</a:t>
            </a:r>
            <a:r>
              <a:rPr lang="en-US" altLang="zh-CN" smtClean="0"/>
              <a:t>1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复制</a:t>
            </a:r>
            <a:endParaRPr lang="en-US" altLang="zh-CN" smtClean="0"/>
          </a:p>
          <a:p>
            <a:pPr lvl="1"/>
            <a:r>
              <a:rPr lang="zh-CN" altLang="en-US" smtClean="0"/>
              <a:t>找到活动对象拷贝到新的空间</a:t>
            </a:r>
          </a:p>
          <a:p>
            <a:pPr lvl="1"/>
            <a:r>
              <a:rPr lang="zh-CN" altLang="en-US" smtClean="0"/>
              <a:t>适合</a:t>
            </a:r>
            <a:r>
              <a:rPr lang="zh-CN" altLang="en-US" smtClean="0">
                <a:solidFill>
                  <a:srgbClr val="00B050"/>
                </a:solidFill>
              </a:rPr>
              <a:t>存活对象较少</a:t>
            </a:r>
            <a:r>
              <a:rPr lang="zh-CN" altLang="en-US" smtClean="0"/>
              <a:t>情况，</a:t>
            </a:r>
            <a:r>
              <a:rPr lang="zh-CN" altLang="en-US" smtClean="0">
                <a:solidFill>
                  <a:srgbClr val="FF0000"/>
                </a:solidFill>
              </a:rPr>
              <a:t>增加内存成本高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4753" name="Object 1"/>
          <p:cNvGraphicFramePr>
            <a:graphicFrameLocks noChangeAspect="1"/>
          </p:cNvGraphicFramePr>
          <p:nvPr/>
        </p:nvGraphicFramePr>
        <p:xfrm>
          <a:off x="2195736" y="3645024"/>
          <a:ext cx="4067175" cy="1047750"/>
        </p:xfrm>
        <a:graphic>
          <a:graphicData uri="http://schemas.openxmlformats.org/presentationml/2006/ole">
            <p:oleObj spid="_x0000_s104450" name="Visio" r:id="rId3" imgW="4066555" imgH="1043287" progId="Visio.Drawing.11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垃圾搜集算法</a:t>
            </a:r>
            <a:r>
              <a:rPr lang="en-US" altLang="zh-CN" smtClean="0"/>
              <a:t>2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mtClean="0"/>
              <a:t>标记清除</a:t>
            </a:r>
            <a:endParaRPr lang="en-US" altLang="zh-CN" smtClean="0"/>
          </a:p>
          <a:p>
            <a:pPr lvl="1"/>
            <a:r>
              <a:rPr lang="zh-CN" altLang="en-US" smtClean="0"/>
              <a:t>从跟开始将活动对象标记，然后再扫描未标记的一次回收</a:t>
            </a:r>
          </a:p>
          <a:p>
            <a:pPr lvl="1"/>
            <a:r>
              <a:rPr lang="zh-CN" altLang="en-US" smtClean="0"/>
              <a:t>不需要移动对象，仅对不存活对象处理，适合</a:t>
            </a:r>
            <a:r>
              <a:rPr lang="zh-CN" altLang="en-US" smtClean="0">
                <a:solidFill>
                  <a:srgbClr val="00B050"/>
                </a:solidFill>
              </a:rPr>
              <a:t>存活对象较多</a:t>
            </a:r>
            <a:r>
              <a:rPr lang="zh-CN" altLang="en-US" smtClean="0"/>
              <a:t>情况，会</a:t>
            </a:r>
            <a:r>
              <a:rPr lang="zh-CN" altLang="en-US" smtClean="0">
                <a:solidFill>
                  <a:srgbClr val="FF0000"/>
                </a:solidFill>
              </a:rPr>
              <a:t>造成内存碎片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图片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4581128"/>
            <a:ext cx="3614696" cy="1328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垃圾搜集算法</a:t>
            </a:r>
            <a:r>
              <a:rPr lang="en-US" altLang="zh-CN" smtClean="0"/>
              <a:t>3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标记压缩</a:t>
            </a:r>
            <a:endParaRPr lang="en-US" altLang="zh-CN" smtClean="0"/>
          </a:p>
          <a:p>
            <a:pPr lvl="1"/>
            <a:r>
              <a:rPr lang="zh-CN" altLang="en-US" smtClean="0"/>
              <a:t>在标记清除基础上，往左移动存活对象</a:t>
            </a:r>
            <a:endParaRPr lang="en-US" altLang="zh-CN" smtClean="0"/>
          </a:p>
          <a:p>
            <a:pPr lvl="1"/>
            <a:r>
              <a:rPr lang="zh-CN" altLang="en-US" smtClean="0">
                <a:solidFill>
                  <a:srgbClr val="FF0000"/>
                </a:solidFill>
              </a:rPr>
              <a:t>成本高</a:t>
            </a:r>
            <a:r>
              <a:rPr lang="zh-CN" altLang="en-US" smtClean="0"/>
              <a:t>，好处是</a:t>
            </a:r>
            <a:r>
              <a:rPr lang="zh-CN" altLang="en-US" smtClean="0">
                <a:solidFill>
                  <a:srgbClr val="00B050"/>
                </a:solidFill>
              </a:rPr>
              <a:t>没有碎片</a:t>
            </a:r>
            <a:endParaRPr lang="zh-CN" altLang="en-US"/>
          </a:p>
        </p:txBody>
      </p:sp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图片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3861048"/>
            <a:ext cx="3686258" cy="1310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 l="50945" t="15705" r="1806" b="18146"/>
          <a:stretch>
            <a:fillRect/>
          </a:stretch>
        </p:blipFill>
        <p:spPr bwMode="auto">
          <a:xfrm>
            <a:off x="6084168" y="1628800"/>
            <a:ext cx="2828886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导航</a:t>
            </a:r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smtClean="0">
                <a:solidFill>
                  <a:srgbClr val="FF0000"/>
                </a:solidFill>
              </a:rPr>
              <a:t>1.</a:t>
            </a:r>
            <a:r>
              <a:rPr lang="zh-CN" altLang="en-US" sz="2800" smtClean="0">
                <a:solidFill>
                  <a:srgbClr val="FF0000"/>
                </a:solidFill>
              </a:rPr>
              <a:t>怎么运行？编译装载执行机制</a:t>
            </a:r>
            <a:endParaRPr lang="en-US" altLang="zh-CN" sz="2800" smtClean="0">
              <a:solidFill>
                <a:srgbClr val="FF0000"/>
              </a:solidFill>
            </a:endParaRPr>
          </a:p>
          <a:p>
            <a:r>
              <a:rPr lang="en-US" altLang="zh-CN" sz="2800" smtClean="0">
                <a:solidFill>
                  <a:schemeClr val="bg1">
                    <a:lumMod val="65000"/>
                  </a:schemeClr>
                </a:solidFill>
              </a:rPr>
              <a:t>2.</a:t>
            </a:r>
            <a:r>
              <a:rPr lang="zh-CN" altLang="en-US" sz="2800" smtClean="0">
                <a:solidFill>
                  <a:schemeClr val="bg1">
                    <a:lumMod val="65000"/>
                  </a:schemeClr>
                </a:solidFill>
              </a:rPr>
              <a:t>怎么配置？</a:t>
            </a:r>
            <a:r>
              <a:rPr lang="en-US" altLang="zh-CN" sz="2800" smtClean="0">
                <a:solidFill>
                  <a:schemeClr val="bg1">
                    <a:lumMod val="65000"/>
                  </a:schemeClr>
                </a:solidFill>
              </a:rPr>
              <a:t>JVM</a:t>
            </a:r>
            <a:r>
              <a:rPr lang="zh-CN" altLang="en-US" sz="2800" smtClean="0">
                <a:solidFill>
                  <a:schemeClr val="bg1">
                    <a:lumMod val="65000"/>
                  </a:schemeClr>
                </a:solidFill>
              </a:rPr>
              <a:t>内存分代</a:t>
            </a:r>
            <a:endParaRPr lang="en-US" altLang="zh-CN" sz="280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2800" smtClean="0">
                <a:solidFill>
                  <a:schemeClr val="bg1">
                    <a:lumMod val="65000"/>
                  </a:schemeClr>
                </a:solidFill>
              </a:rPr>
              <a:t>3.</a:t>
            </a:r>
            <a:r>
              <a:rPr lang="zh-CN" altLang="en-US" sz="2800" smtClean="0">
                <a:solidFill>
                  <a:schemeClr val="bg1">
                    <a:lumMod val="65000"/>
                  </a:schemeClr>
                </a:solidFill>
              </a:rPr>
              <a:t>怎么配置？</a:t>
            </a:r>
            <a:r>
              <a:rPr lang="en-US" altLang="zh-CN" sz="2800" smtClean="0">
                <a:solidFill>
                  <a:schemeClr val="bg1">
                    <a:lumMod val="65000"/>
                  </a:schemeClr>
                </a:solidFill>
              </a:rPr>
              <a:t>GC</a:t>
            </a:r>
            <a:r>
              <a:rPr lang="zh-CN" altLang="en-US" sz="2800" smtClean="0">
                <a:solidFill>
                  <a:schemeClr val="bg1">
                    <a:lumMod val="65000"/>
                  </a:schemeClr>
                </a:solidFill>
              </a:rPr>
              <a:t>垃圾回收</a:t>
            </a:r>
            <a:endParaRPr lang="en-US" altLang="zh-CN" sz="280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2800" smtClean="0">
                <a:solidFill>
                  <a:schemeClr val="bg1">
                    <a:lumMod val="65000"/>
                  </a:schemeClr>
                </a:solidFill>
              </a:rPr>
              <a:t>4.</a:t>
            </a:r>
            <a:r>
              <a:rPr lang="zh-CN" altLang="en-US" sz="2800" smtClean="0">
                <a:solidFill>
                  <a:schemeClr val="bg1">
                    <a:lumMod val="65000"/>
                  </a:schemeClr>
                </a:solidFill>
              </a:rPr>
              <a:t>怎么监测？</a:t>
            </a:r>
            <a:r>
              <a:rPr lang="en-US" altLang="zh-CN" sz="2800" smtClean="0">
                <a:solidFill>
                  <a:schemeClr val="bg1">
                    <a:lumMod val="65000"/>
                  </a:schemeClr>
                </a:solidFill>
              </a:rPr>
              <a:t>JVM</a:t>
            </a:r>
            <a:r>
              <a:rPr lang="zh-CN" altLang="en-US" sz="2800" smtClean="0">
                <a:solidFill>
                  <a:schemeClr val="bg1">
                    <a:lumMod val="65000"/>
                  </a:schemeClr>
                </a:solidFill>
              </a:rPr>
              <a:t>监测工具</a:t>
            </a:r>
            <a:endParaRPr lang="en-US" altLang="zh-CN" sz="280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2800" smtClean="0">
                <a:solidFill>
                  <a:schemeClr val="bg1">
                    <a:lumMod val="65000"/>
                  </a:schemeClr>
                </a:solidFill>
              </a:rPr>
              <a:t>5.</a:t>
            </a:r>
            <a:r>
              <a:rPr lang="zh-CN" altLang="en-US" sz="2800" smtClean="0">
                <a:solidFill>
                  <a:schemeClr val="bg1">
                    <a:lumMod val="65000"/>
                  </a:schemeClr>
                </a:solidFill>
              </a:rPr>
              <a:t>怎么监测？</a:t>
            </a:r>
            <a:r>
              <a:rPr lang="en-US" altLang="zh-CN" sz="2800" smtClean="0">
                <a:solidFill>
                  <a:schemeClr val="bg1">
                    <a:lumMod val="65000"/>
                  </a:schemeClr>
                </a:solidFill>
              </a:rPr>
              <a:t>Linux</a:t>
            </a:r>
            <a:r>
              <a:rPr lang="zh-CN" altLang="en-US" sz="2800" smtClean="0">
                <a:solidFill>
                  <a:schemeClr val="bg1">
                    <a:lumMod val="65000"/>
                  </a:schemeClr>
                </a:solidFill>
              </a:rPr>
              <a:t>监测工具</a:t>
            </a:r>
            <a:endParaRPr lang="en-US" altLang="zh-CN" sz="280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2800" smtClean="0">
                <a:solidFill>
                  <a:schemeClr val="bg1">
                    <a:lumMod val="65000"/>
                  </a:schemeClr>
                </a:solidFill>
              </a:rPr>
              <a:t>6.</a:t>
            </a:r>
            <a:r>
              <a:rPr lang="zh-CN" altLang="en-US" sz="2800" smtClean="0">
                <a:solidFill>
                  <a:schemeClr val="bg1">
                    <a:lumMod val="65000"/>
                  </a:schemeClr>
                </a:solidFill>
              </a:rPr>
              <a:t>怎么调优？内存调优</a:t>
            </a:r>
            <a:endParaRPr lang="zh-CN" altLang="en-US" sz="280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38" name="Picture 3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23720" y="4581128"/>
            <a:ext cx="2520280" cy="1675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GC</a:t>
            </a:r>
            <a:r>
              <a:rPr lang="zh-CN" altLang="en-US" smtClean="0"/>
              <a:t>收集哪里的垃圾？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6821" name="Rectangle 2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76801" name="Group 1"/>
          <p:cNvGrpSpPr>
            <a:grpSpLocks noChangeAspect="1"/>
          </p:cNvGrpSpPr>
          <p:nvPr/>
        </p:nvGrpSpPr>
        <p:grpSpPr bwMode="auto">
          <a:xfrm>
            <a:off x="395536" y="1484784"/>
            <a:ext cx="7704856" cy="3222980"/>
            <a:chOff x="2669" y="3370"/>
            <a:chExt cx="7374" cy="3084"/>
          </a:xfrm>
        </p:grpSpPr>
        <p:sp>
          <p:nvSpPr>
            <p:cNvPr id="76820" name="AutoShape 20"/>
            <p:cNvSpPr>
              <a:spLocks noChangeAspect="1" noChangeArrowheads="1" noTextEdit="1"/>
            </p:cNvSpPr>
            <p:nvPr/>
          </p:nvSpPr>
          <p:spPr bwMode="auto">
            <a:xfrm>
              <a:off x="2669" y="3370"/>
              <a:ext cx="7374" cy="3084"/>
            </a:xfrm>
            <a:prstGeom prst="rect">
              <a:avLst/>
            </a:prstGeom>
            <a:gradFill rotWithShape="0">
              <a:gsLst>
                <a:gs pos="0">
                  <a:srgbClr val="FF87B9"/>
                </a:gs>
                <a:gs pos="50000">
                  <a:srgbClr val="FFD7E7"/>
                </a:gs>
                <a:gs pos="100000">
                  <a:srgbClr val="FF87B9"/>
                </a:gs>
              </a:gsLst>
              <a:lin ang="18900000" scaled="1"/>
            </a:gradFill>
            <a:ln w="12700">
              <a:solidFill>
                <a:srgbClr val="FF87B9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76819" name="Text Box 19"/>
            <p:cNvSpPr txBox="1">
              <a:spLocks noChangeArrowheads="1"/>
            </p:cNvSpPr>
            <p:nvPr/>
          </p:nvSpPr>
          <p:spPr bwMode="auto">
            <a:xfrm>
              <a:off x="2934" y="3594"/>
              <a:ext cx="666" cy="1875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87BAFF"/>
                </a:gs>
              </a:gsLst>
              <a:lin ang="5400000" scaled="1"/>
            </a:gradFill>
            <a:ln w="12700">
              <a:solidFill>
                <a:srgbClr val="4B98FF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002C69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PC</a:t>
              </a:r>
              <a:r>
                <a:rPr kumimoji="0" lang="zh-CN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寄存器</a:t>
              </a:r>
              <a:endParaRPr kumimoji="0" lang="zh-CN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76818" name="Text Box 18"/>
            <p:cNvSpPr txBox="1">
              <a:spLocks noChangeArrowheads="1"/>
            </p:cNvSpPr>
            <p:nvPr/>
          </p:nvSpPr>
          <p:spPr bwMode="auto">
            <a:xfrm>
              <a:off x="3677" y="3594"/>
              <a:ext cx="2604" cy="831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AFD0"/>
                </a:gs>
              </a:gsLst>
              <a:lin ang="5400000" scaled="1"/>
            </a:gradFill>
            <a:ln w="12700">
              <a:solidFill>
                <a:srgbClr val="FF87B9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9A0040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栈帧</a:t>
              </a:r>
              <a:r>
                <a:rPr kumimoji="0" lang="en-US" alt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1</a:t>
              </a:r>
              <a:endParaRPr kumimoji="0" lang="en-US" alt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76817" name="Text Box 17"/>
            <p:cNvSpPr txBox="1">
              <a:spLocks noChangeArrowheads="1"/>
            </p:cNvSpPr>
            <p:nvPr/>
          </p:nvSpPr>
          <p:spPr bwMode="auto">
            <a:xfrm>
              <a:off x="3677" y="3949"/>
              <a:ext cx="1336" cy="475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8EB9"/>
                </a:gs>
              </a:gsLst>
              <a:lin ang="5400000" scaled="1"/>
            </a:gradFill>
            <a:ln w="12700">
              <a:solidFill>
                <a:srgbClr val="FF5597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71002C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局部变量区</a:t>
              </a:r>
              <a:endParaRPr kumimoji="0" 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76816" name="Text Box 16"/>
            <p:cNvSpPr txBox="1">
              <a:spLocks noChangeArrowheads="1"/>
            </p:cNvSpPr>
            <p:nvPr/>
          </p:nvSpPr>
          <p:spPr bwMode="auto">
            <a:xfrm>
              <a:off x="5013" y="3949"/>
              <a:ext cx="1268" cy="476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8EB9"/>
                </a:gs>
              </a:gsLst>
              <a:lin ang="5400000" scaled="1"/>
            </a:gradFill>
            <a:ln w="12700">
              <a:solidFill>
                <a:srgbClr val="FF5597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71002C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5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操作数栈</a:t>
              </a:r>
              <a:r>
                <a:rPr kumimoji="0" 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区</a:t>
              </a:r>
              <a:endParaRPr kumimoji="0" 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76815" name="Text Box 15"/>
            <p:cNvSpPr txBox="1">
              <a:spLocks noChangeArrowheads="1"/>
            </p:cNvSpPr>
            <p:nvPr/>
          </p:nvSpPr>
          <p:spPr bwMode="auto">
            <a:xfrm>
              <a:off x="3677" y="4629"/>
              <a:ext cx="2604" cy="84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8EB9"/>
                </a:gs>
              </a:gsLst>
              <a:lin ang="5400000" scaled="1"/>
            </a:gradFill>
            <a:ln w="12700">
              <a:solidFill>
                <a:srgbClr val="FF5597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71002C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栈帧</a:t>
              </a:r>
              <a:r>
                <a:rPr kumimoji="0" lang="en-US" alt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2</a:t>
              </a:r>
              <a:endParaRPr kumimoji="0" lang="en-US" alt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76814" name="Text Box 14"/>
            <p:cNvSpPr txBox="1">
              <a:spLocks noChangeArrowheads="1"/>
            </p:cNvSpPr>
            <p:nvPr/>
          </p:nvSpPr>
          <p:spPr bwMode="auto">
            <a:xfrm>
              <a:off x="3677" y="4994"/>
              <a:ext cx="1336" cy="475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8EB9"/>
                </a:gs>
              </a:gsLst>
              <a:lin ang="5400000" scaled="1"/>
            </a:gradFill>
            <a:ln w="12700">
              <a:solidFill>
                <a:srgbClr val="FF5597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71002C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局部变量区</a:t>
              </a:r>
              <a:endParaRPr kumimoji="0" 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76813" name="Text Box 13"/>
            <p:cNvSpPr txBox="1">
              <a:spLocks noChangeArrowheads="1"/>
            </p:cNvSpPr>
            <p:nvPr/>
          </p:nvSpPr>
          <p:spPr bwMode="auto">
            <a:xfrm>
              <a:off x="5013" y="4994"/>
              <a:ext cx="1268" cy="475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8EB9"/>
                </a:gs>
              </a:gsLst>
              <a:lin ang="5400000" scaled="1"/>
            </a:gradFill>
            <a:ln w="12700">
              <a:solidFill>
                <a:srgbClr val="FF5597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71002C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5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操作数栈区</a:t>
              </a:r>
              <a:endParaRPr kumimoji="0" lang="zh-CN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76812" name="Text Box 12"/>
            <p:cNvSpPr txBox="1">
              <a:spLocks noChangeArrowheads="1"/>
            </p:cNvSpPr>
            <p:nvPr/>
          </p:nvSpPr>
          <p:spPr bwMode="auto">
            <a:xfrm>
              <a:off x="6353" y="3594"/>
              <a:ext cx="666" cy="1875"/>
            </a:xfrm>
            <a:prstGeom prst="rect">
              <a:avLst/>
            </a:prstGeom>
            <a:gradFill rotWithShape="0">
              <a:gsLst>
                <a:gs pos="0">
                  <a:srgbClr val="008000">
                    <a:gamma/>
                    <a:tint val="20000"/>
                    <a:invGamma/>
                  </a:srgbClr>
                </a:gs>
                <a:gs pos="100000">
                  <a:srgbClr val="008000"/>
                </a:gs>
              </a:gsLst>
              <a:lin ang="5400000" scaled="1"/>
            </a:gradFill>
            <a:ln w="12700">
              <a:solidFill>
                <a:srgbClr val="FF2AD6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4D003F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方</a:t>
              </a:r>
              <a:endParaRPr kumimoji="0" lang="en-US" alt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endParaRPr>
            </a:p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法</a:t>
              </a:r>
              <a:endParaRPr kumimoji="0" lang="en-US" alt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endParaRPr>
            </a:p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区</a:t>
              </a:r>
              <a:endParaRPr kumimoji="0" 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76811" name="Text Box 11"/>
            <p:cNvSpPr txBox="1">
              <a:spLocks noChangeArrowheads="1"/>
            </p:cNvSpPr>
            <p:nvPr/>
          </p:nvSpPr>
          <p:spPr bwMode="auto">
            <a:xfrm>
              <a:off x="7155" y="3594"/>
              <a:ext cx="2692" cy="1875"/>
            </a:xfrm>
            <a:prstGeom prst="rect">
              <a:avLst/>
            </a:prstGeom>
            <a:gradFill rotWithShape="0">
              <a:gsLst>
                <a:gs pos="0">
                  <a:srgbClr val="FFFFCC">
                    <a:gamma/>
                    <a:tint val="20000"/>
                    <a:invGamma/>
                  </a:srgbClr>
                </a:gs>
                <a:gs pos="100000">
                  <a:srgbClr val="FFFFCC"/>
                </a:gs>
              </a:gsLst>
              <a:lin ang="5400000" scaled="1"/>
            </a:gradFill>
            <a:ln w="12700">
              <a:solidFill>
                <a:srgbClr val="4B98FF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002C69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堆</a:t>
              </a:r>
              <a:endParaRPr kumimoji="0" 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76810" name="Text Box 10"/>
            <p:cNvSpPr txBox="1">
              <a:spLocks noChangeArrowheads="1"/>
            </p:cNvSpPr>
            <p:nvPr/>
          </p:nvSpPr>
          <p:spPr bwMode="auto">
            <a:xfrm>
              <a:off x="7155" y="4196"/>
              <a:ext cx="1414" cy="1273"/>
            </a:xfrm>
            <a:prstGeom prst="rect">
              <a:avLst/>
            </a:prstGeom>
            <a:gradFill rotWithShape="0">
              <a:gsLst>
                <a:gs pos="0">
                  <a:srgbClr val="FFFFCC">
                    <a:gamma/>
                    <a:tint val="20000"/>
                    <a:invGamma/>
                  </a:srgbClr>
                </a:gs>
                <a:gs pos="100000">
                  <a:srgbClr val="FFFFCC"/>
                </a:gs>
              </a:gsLst>
              <a:lin ang="5400000" scaled="1"/>
            </a:gradFill>
            <a:ln w="12700">
              <a:solidFill>
                <a:srgbClr val="4B98FF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002C69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Young</a:t>
              </a:r>
              <a:endParaRPr kumimoji="0" lang="en-US" alt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76809" name="Text Box 9"/>
            <p:cNvSpPr txBox="1">
              <a:spLocks noChangeArrowheads="1"/>
            </p:cNvSpPr>
            <p:nvPr/>
          </p:nvSpPr>
          <p:spPr bwMode="auto">
            <a:xfrm>
              <a:off x="8569" y="4196"/>
              <a:ext cx="1278" cy="1273"/>
            </a:xfrm>
            <a:prstGeom prst="rect">
              <a:avLst/>
            </a:prstGeom>
            <a:gradFill rotWithShape="0">
              <a:gsLst>
                <a:gs pos="0">
                  <a:srgbClr val="FFFFCC">
                    <a:gamma/>
                    <a:tint val="20000"/>
                    <a:invGamma/>
                  </a:srgbClr>
                </a:gs>
                <a:gs pos="100000">
                  <a:srgbClr val="FFFFCC"/>
                </a:gs>
              </a:gsLst>
              <a:lin ang="5400000" scaled="1"/>
            </a:gradFill>
            <a:ln w="12700">
              <a:solidFill>
                <a:srgbClr val="4B98FF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002C69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Old</a:t>
              </a:r>
              <a:endParaRPr kumimoji="0" lang="en-US" alt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76808" name="Text Box 8"/>
            <p:cNvSpPr txBox="1">
              <a:spLocks noChangeArrowheads="1"/>
            </p:cNvSpPr>
            <p:nvPr/>
          </p:nvSpPr>
          <p:spPr bwMode="auto">
            <a:xfrm>
              <a:off x="7894" y="4792"/>
              <a:ext cx="338" cy="675"/>
            </a:xfrm>
            <a:prstGeom prst="rect">
              <a:avLst/>
            </a:prstGeom>
            <a:gradFill rotWithShape="0">
              <a:gsLst>
                <a:gs pos="0">
                  <a:srgbClr val="FFFFCC">
                    <a:gamma/>
                    <a:tint val="20000"/>
                    <a:invGamma/>
                  </a:srgbClr>
                </a:gs>
                <a:gs pos="100000">
                  <a:srgbClr val="FFFFCC"/>
                </a:gs>
              </a:gsLst>
              <a:lin ang="5400000" scaled="1"/>
            </a:gradFill>
            <a:ln w="12700">
              <a:solidFill>
                <a:srgbClr val="4B98FF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002C69">
                  <a:alpha val="50000"/>
                </a:srgbClr>
              </a:outerShdw>
            </a:effectLst>
          </p:spPr>
          <p:txBody>
            <a:bodyPr vert="horz" wrap="square" lIns="18000" tIns="45720" rIns="1800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Fr</a:t>
              </a:r>
              <a:endParaRPr kumimoji="0" lang="en-US" alt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76807" name="Text Box 7"/>
            <p:cNvSpPr txBox="1">
              <a:spLocks noChangeArrowheads="1"/>
            </p:cNvSpPr>
            <p:nvPr/>
          </p:nvSpPr>
          <p:spPr bwMode="auto">
            <a:xfrm>
              <a:off x="8232" y="4789"/>
              <a:ext cx="338" cy="675"/>
            </a:xfrm>
            <a:prstGeom prst="rect">
              <a:avLst/>
            </a:prstGeom>
            <a:gradFill rotWithShape="0">
              <a:gsLst>
                <a:gs pos="0">
                  <a:srgbClr val="FFFFCC">
                    <a:gamma/>
                    <a:tint val="20000"/>
                    <a:invGamma/>
                  </a:srgbClr>
                </a:gs>
                <a:gs pos="100000">
                  <a:srgbClr val="FFFFCC"/>
                </a:gs>
              </a:gsLst>
              <a:lin ang="5400000" scaled="1"/>
            </a:gradFill>
            <a:ln w="12700">
              <a:solidFill>
                <a:srgbClr val="4B98FF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002C69">
                  <a:alpha val="50000"/>
                </a:srgbClr>
              </a:outerShdw>
            </a:effectLst>
          </p:spPr>
          <p:txBody>
            <a:bodyPr vert="horz" wrap="square" lIns="18000" tIns="45720" rIns="1800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To</a:t>
              </a:r>
              <a:endParaRPr kumimoji="0" lang="en-US" alt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76806" name="Text Box 6"/>
            <p:cNvSpPr txBox="1">
              <a:spLocks noChangeArrowheads="1"/>
            </p:cNvSpPr>
            <p:nvPr/>
          </p:nvSpPr>
          <p:spPr bwMode="auto">
            <a:xfrm>
              <a:off x="7157" y="4798"/>
              <a:ext cx="739" cy="675"/>
            </a:xfrm>
            <a:prstGeom prst="rect">
              <a:avLst/>
            </a:prstGeom>
            <a:gradFill rotWithShape="0">
              <a:gsLst>
                <a:gs pos="0">
                  <a:srgbClr val="FFFFCC">
                    <a:gamma/>
                    <a:tint val="20000"/>
                    <a:invGamma/>
                  </a:srgbClr>
                </a:gs>
                <a:gs pos="100000">
                  <a:srgbClr val="FFFFCC"/>
                </a:gs>
              </a:gsLst>
              <a:lin ang="5400000" scaled="1"/>
            </a:gradFill>
            <a:ln w="12700">
              <a:solidFill>
                <a:srgbClr val="4B98FF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002C69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Eden</a:t>
              </a:r>
              <a:endParaRPr kumimoji="0" lang="en-US" alt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76805" name="Text Box 5"/>
            <p:cNvSpPr txBox="1">
              <a:spLocks noChangeArrowheads="1"/>
            </p:cNvSpPr>
            <p:nvPr/>
          </p:nvSpPr>
          <p:spPr bwMode="auto">
            <a:xfrm>
              <a:off x="6353" y="5709"/>
              <a:ext cx="3494" cy="602"/>
            </a:xfrm>
            <a:prstGeom prst="rect">
              <a:avLst/>
            </a:prstGeom>
            <a:gradFill rotWithShape="0">
              <a:gsLst>
                <a:gs pos="0">
                  <a:srgbClr val="008000">
                    <a:gamma/>
                    <a:tint val="20000"/>
                    <a:invGamma/>
                  </a:srgbClr>
                </a:gs>
                <a:gs pos="100000">
                  <a:srgbClr val="008000"/>
                </a:gs>
              </a:gsLst>
              <a:lin ang="5400000" scaled="1"/>
            </a:gradFill>
            <a:ln w="12700">
              <a:solidFill>
                <a:srgbClr val="FF2AD6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4D003F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1270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itchFamily="18" charset="0"/>
                </a:rPr>
                <a:t>GC</a:t>
              </a:r>
              <a:endParaRPr kumimoji="0" lang="en-US" alt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76804" name="AutoShape 4"/>
            <p:cNvSpPr>
              <a:spLocks noChangeArrowheads="1"/>
            </p:cNvSpPr>
            <p:nvPr/>
          </p:nvSpPr>
          <p:spPr bwMode="auto">
            <a:xfrm>
              <a:off x="6561" y="5295"/>
              <a:ext cx="187" cy="488"/>
            </a:xfrm>
            <a:prstGeom prst="downArrow">
              <a:avLst>
                <a:gd name="adj1" fmla="val 50000"/>
                <a:gd name="adj2" fmla="val 65241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76803" name="AutoShape 3"/>
            <p:cNvSpPr>
              <a:spLocks noChangeArrowheads="1"/>
            </p:cNvSpPr>
            <p:nvPr/>
          </p:nvSpPr>
          <p:spPr bwMode="auto">
            <a:xfrm>
              <a:off x="7424" y="4541"/>
              <a:ext cx="240" cy="1242"/>
            </a:xfrm>
            <a:prstGeom prst="downArrow">
              <a:avLst>
                <a:gd name="adj1" fmla="val 50000"/>
                <a:gd name="adj2" fmla="val 65241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76802" name="AutoShape 2"/>
            <p:cNvSpPr>
              <a:spLocks noChangeArrowheads="1"/>
            </p:cNvSpPr>
            <p:nvPr/>
          </p:nvSpPr>
          <p:spPr bwMode="auto">
            <a:xfrm>
              <a:off x="9080" y="5295"/>
              <a:ext cx="187" cy="488"/>
            </a:xfrm>
            <a:prstGeom prst="downArrow">
              <a:avLst>
                <a:gd name="adj1" fmla="val 50000"/>
                <a:gd name="adj2" fmla="val 65241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内容占位符 4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新生代</a:t>
            </a:r>
            <a:r>
              <a:rPr lang="en-US" altLang="zh-CN" smtClean="0"/>
              <a:t>GC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zh-CN" smtClean="0"/>
              <a:t>串行</a:t>
            </a:r>
            <a:r>
              <a:rPr lang="en-US" altLang="zh-CN" smtClean="0"/>
              <a:t>GC</a:t>
            </a:r>
            <a:r>
              <a:rPr lang="zh-CN" altLang="zh-CN" smtClean="0"/>
              <a:t>（</a:t>
            </a:r>
            <a:r>
              <a:rPr lang="en-US" altLang="zh-CN" smtClean="0"/>
              <a:t>Serial GC</a:t>
            </a:r>
            <a:r>
              <a:rPr lang="zh-CN" altLang="zh-CN" smtClean="0"/>
              <a:t>）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zh-CN" altLang="en-US" smtClean="0"/>
              <a:t>触发时机：</a:t>
            </a:r>
            <a:endParaRPr lang="en-US" altLang="zh-CN" smtClean="0"/>
          </a:p>
          <a:p>
            <a:pPr lvl="1"/>
            <a:r>
              <a:rPr lang="zh-CN" altLang="en-US" smtClean="0"/>
              <a:t>创建新对象，</a:t>
            </a:r>
            <a:r>
              <a:rPr lang="en-US" altLang="zh-CN" smtClean="0"/>
              <a:t> Eden</a:t>
            </a:r>
            <a:r>
              <a:rPr lang="zh-CN" altLang="en-US" smtClean="0"/>
              <a:t>不足触发</a:t>
            </a:r>
            <a:r>
              <a:rPr lang="en-US" altLang="zh-CN" smtClean="0"/>
              <a:t>Young GC</a:t>
            </a:r>
          </a:p>
          <a:p>
            <a:pPr lvl="1"/>
            <a:endParaRPr lang="zh-CN" altLang="en-US" smtClean="0"/>
          </a:p>
          <a:p>
            <a:r>
              <a:rPr lang="zh-CN" altLang="en-US" smtClean="0"/>
              <a:t>收集过程：</a:t>
            </a:r>
            <a:endParaRPr lang="en-US" altLang="zh-CN" smtClean="0"/>
          </a:p>
          <a:p>
            <a:pPr lvl="1"/>
            <a:r>
              <a:rPr lang="en-US" altLang="zh-CN" smtClean="0"/>
              <a:t>Eden</a:t>
            </a:r>
            <a:r>
              <a:rPr lang="zh-CN" altLang="en-US" smtClean="0"/>
              <a:t>中存活对象</a:t>
            </a:r>
            <a:r>
              <a:rPr lang="en-US" altLang="zh-CN" smtClean="0">
                <a:sym typeface="Wingdings" pitchFamily="2" charset="2"/>
              </a:rPr>
              <a:t></a:t>
            </a:r>
            <a:r>
              <a:rPr lang="zh-CN" altLang="en-US" smtClean="0"/>
              <a:t>复制到</a:t>
            </a:r>
            <a:r>
              <a:rPr lang="en-US" altLang="zh-CN" smtClean="0"/>
              <a:t>From</a:t>
            </a:r>
            <a:r>
              <a:rPr lang="en-US" altLang="zh-CN" smtClean="0">
                <a:sym typeface="Wingdings" pitchFamily="2" charset="2"/>
              </a:rPr>
              <a:t></a:t>
            </a:r>
            <a:r>
              <a:rPr lang="zh-CN" altLang="en-US" smtClean="0"/>
              <a:t>移动到</a:t>
            </a:r>
            <a:r>
              <a:rPr lang="en-US" altLang="zh-CN" smtClean="0"/>
              <a:t>To</a:t>
            </a:r>
            <a:r>
              <a:rPr lang="zh-CN" altLang="en-US" smtClean="0"/>
              <a:t>。如此往复，直到目标区</a:t>
            </a:r>
            <a:r>
              <a:rPr lang="en-US" altLang="zh-CN" smtClean="0"/>
              <a:t>From/To</a:t>
            </a:r>
            <a:r>
              <a:rPr lang="zh-CN" altLang="en-US" smtClean="0"/>
              <a:t>不够时，将依然存活的对象放到</a:t>
            </a:r>
            <a:r>
              <a:rPr lang="en-US" altLang="zh-CN" smtClean="0"/>
              <a:t>Old</a:t>
            </a:r>
          </a:p>
          <a:p>
            <a:pPr lvl="1"/>
            <a:endParaRPr lang="zh-CN" altLang="en-US" smtClean="0"/>
          </a:p>
          <a:p>
            <a:r>
              <a:rPr lang="zh-CN" altLang="en-US" smtClean="0"/>
              <a:t>适用场景</a:t>
            </a:r>
            <a:endParaRPr lang="en-US" altLang="zh-CN" smtClean="0"/>
          </a:p>
          <a:p>
            <a:pPr lvl="1"/>
            <a:r>
              <a:rPr lang="zh-CN" altLang="en-US" smtClean="0">
                <a:solidFill>
                  <a:srgbClr val="FF0000"/>
                </a:solidFill>
              </a:rPr>
              <a:t>单线程执行，适用于单</a:t>
            </a:r>
            <a:r>
              <a:rPr lang="en-US" altLang="zh-CN" smtClean="0">
                <a:solidFill>
                  <a:srgbClr val="FF0000"/>
                </a:solidFill>
              </a:rPr>
              <a:t>CPU</a:t>
            </a:r>
            <a:r>
              <a:rPr lang="zh-CN" altLang="en-US" smtClean="0">
                <a:solidFill>
                  <a:srgbClr val="FF0000"/>
                </a:solidFill>
              </a:rPr>
              <a:t>、新生代空间小、要求不高的应用。</a:t>
            </a:r>
            <a:endParaRPr lang="en-US" altLang="zh-CN" smtClean="0"/>
          </a:p>
          <a:p>
            <a:pPr lvl="1"/>
            <a:r>
              <a:rPr lang="zh-CN" altLang="en-US" smtClean="0"/>
              <a:t>默认：</a:t>
            </a:r>
            <a:r>
              <a:rPr lang="en-US" altLang="zh-CN" smtClean="0"/>
              <a:t>client</a:t>
            </a:r>
            <a:r>
              <a:rPr lang="zh-CN" altLang="en-US" smtClean="0"/>
              <a:t>模式或</a:t>
            </a:r>
            <a:r>
              <a:rPr lang="en-US" altLang="zh-CN" smtClean="0"/>
              <a:t>32</a:t>
            </a:r>
            <a:r>
              <a:rPr lang="zh-CN" altLang="en-US" smtClean="0"/>
              <a:t>位机</a:t>
            </a:r>
            <a:endParaRPr lang="en-US" altLang="zh-CN" smtClean="0"/>
          </a:p>
          <a:p>
            <a:pPr lvl="1"/>
            <a:endParaRPr lang="zh-CN" altLang="en-US" smtClean="0"/>
          </a:p>
          <a:p>
            <a:r>
              <a:rPr lang="zh-CN" altLang="en-US" smtClean="0"/>
              <a:t>设置：</a:t>
            </a:r>
          </a:p>
          <a:p>
            <a:pPr lvl="1"/>
            <a:r>
              <a:rPr lang="zh-CN" altLang="en-US" b="1" smtClean="0">
                <a:solidFill>
                  <a:srgbClr val="FF0000"/>
                </a:solidFill>
              </a:rPr>
              <a:t>启用：</a:t>
            </a:r>
            <a:r>
              <a:rPr lang="en-US" altLang="zh-CN" b="1" smtClean="0">
                <a:solidFill>
                  <a:srgbClr val="FF0000"/>
                </a:solidFill>
              </a:rPr>
              <a:t>-XX:+</a:t>
            </a:r>
            <a:r>
              <a:rPr lang="en-US" altLang="zh-CN" b="1" err="1" smtClean="0">
                <a:solidFill>
                  <a:srgbClr val="FF0000"/>
                </a:solidFill>
              </a:rPr>
              <a:t>UseSerialGC</a:t>
            </a:r>
            <a:endParaRPr lang="en-US" altLang="zh-CN" smtClean="0"/>
          </a:p>
          <a:p>
            <a:pPr lvl="1"/>
            <a:r>
              <a:rPr lang="zh-CN" altLang="en-US" smtClean="0">
                <a:solidFill>
                  <a:srgbClr val="FF0000"/>
                </a:solidFill>
              </a:rPr>
              <a:t>比例：</a:t>
            </a:r>
            <a:r>
              <a:rPr lang="en-US" altLang="zh-CN" smtClean="0"/>
              <a:t>-</a:t>
            </a:r>
            <a:r>
              <a:rPr lang="en-US" altLang="zh-CN" smtClean="0">
                <a:solidFill>
                  <a:srgbClr val="FF0000"/>
                </a:solidFill>
              </a:rPr>
              <a:t>XX:SurivorRatio</a:t>
            </a:r>
            <a:r>
              <a:rPr lang="en-US" altLang="zh-CN" smtClean="0"/>
              <a:t>=8</a:t>
            </a:r>
            <a:r>
              <a:rPr lang="zh-CN" altLang="en-US" smtClean="0"/>
              <a:t>，如</a:t>
            </a:r>
            <a:r>
              <a:rPr lang="en-US" altLang="zh-CN" smtClean="0"/>
              <a:t>-</a:t>
            </a:r>
            <a:r>
              <a:rPr lang="en-US" altLang="zh-CN" err="1" smtClean="0"/>
              <a:t>Xmn</a:t>
            </a:r>
            <a:r>
              <a:rPr lang="en-US" altLang="zh-CN" smtClean="0"/>
              <a:t>=10MB</a:t>
            </a:r>
            <a:r>
              <a:rPr lang="zh-CN" altLang="en-US" smtClean="0"/>
              <a:t>，则</a:t>
            </a:r>
            <a:r>
              <a:rPr lang="en-US" altLang="zh-CN" smtClean="0"/>
              <a:t>Eden=8,From=To=1</a:t>
            </a:r>
            <a:endParaRPr lang="zh-CN" altLang="en-US" smtClean="0"/>
          </a:p>
          <a:p>
            <a:pPr lvl="1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zh-CN" altLang="zh-CN" smtClean="0"/>
              <a:t>并行回收</a:t>
            </a:r>
            <a:r>
              <a:rPr lang="en-US" altLang="zh-CN" smtClean="0"/>
              <a:t>GC</a:t>
            </a:r>
            <a:r>
              <a:rPr lang="zh-CN" altLang="zh-CN" smtClean="0"/>
              <a:t>（</a:t>
            </a:r>
            <a:r>
              <a:rPr lang="en-US" altLang="zh-CN" smtClean="0"/>
              <a:t>Parallel Scavenge</a:t>
            </a:r>
            <a:r>
              <a:rPr lang="zh-CN" altLang="zh-CN" smtClean="0"/>
              <a:t>）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62500" lnSpcReduction="20000"/>
          </a:bodyPr>
          <a:lstStyle/>
          <a:p>
            <a:r>
              <a:rPr lang="zh-CN" altLang="en-US" smtClean="0"/>
              <a:t>触发时机：</a:t>
            </a:r>
            <a:endParaRPr lang="en-US" altLang="zh-CN" smtClean="0"/>
          </a:p>
          <a:p>
            <a:pPr lvl="1"/>
            <a:r>
              <a:rPr lang="zh-CN" altLang="en-US" smtClean="0"/>
              <a:t>创建对象时，如果</a:t>
            </a:r>
            <a:r>
              <a:rPr lang="en-US" altLang="zh-CN" smtClean="0"/>
              <a:t>Eden</a:t>
            </a:r>
            <a:r>
              <a:rPr lang="zh-CN" altLang="en-US" smtClean="0"/>
              <a:t>空间不足，此对象大于等于</a:t>
            </a:r>
            <a:r>
              <a:rPr lang="en-US" altLang="zh-CN" smtClean="0"/>
              <a:t>Eden/2</a:t>
            </a:r>
            <a:r>
              <a:rPr lang="zh-CN" altLang="en-US" smtClean="0"/>
              <a:t>，则直接在</a:t>
            </a:r>
            <a:r>
              <a:rPr lang="en-US" altLang="zh-CN" smtClean="0"/>
              <a:t>Old</a:t>
            </a:r>
            <a:r>
              <a:rPr lang="zh-CN" altLang="en-US" smtClean="0"/>
              <a:t>上分配</a:t>
            </a:r>
          </a:p>
          <a:p>
            <a:endParaRPr lang="en-US" altLang="zh-CN" smtClean="0"/>
          </a:p>
          <a:p>
            <a:r>
              <a:rPr lang="zh-CN" altLang="en-US" smtClean="0"/>
              <a:t>适用场景：</a:t>
            </a:r>
            <a:endParaRPr lang="en-US" altLang="zh-CN" smtClean="0"/>
          </a:p>
          <a:p>
            <a:pPr lvl="1"/>
            <a:r>
              <a:rPr lang="zh-CN" altLang="en-US" smtClean="0">
                <a:solidFill>
                  <a:srgbClr val="FF0000"/>
                </a:solidFill>
              </a:rPr>
              <a:t>多线程执行，适用于多</a:t>
            </a:r>
            <a:r>
              <a:rPr lang="en-US" altLang="zh-CN" smtClean="0">
                <a:solidFill>
                  <a:srgbClr val="FF0000"/>
                </a:solidFill>
              </a:rPr>
              <a:t>CPU</a:t>
            </a:r>
            <a:r>
              <a:rPr lang="zh-CN" altLang="en-US" smtClean="0">
                <a:solidFill>
                  <a:srgbClr val="FF0000"/>
                </a:solidFill>
              </a:rPr>
              <a:t>、要求高的应用。</a:t>
            </a:r>
            <a:endParaRPr lang="en-US" altLang="zh-CN" smtClean="0">
              <a:solidFill>
                <a:srgbClr val="FF0000"/>
              </a:solidFill>
            </a:endParaRPr>
          </a:p>
          <a:p>
            <a:pPr lvl="1"/>
            <a:r>
              <a:rPr lang="zh-CN" altLang="en-US" smtClean="0">
                <a:solidFill>
                  <a:srgbClr val="FF0000"/>
                </a:solidFill>
              </a:rPr>
              <a:t>默认：</a:t>
            </a:r>
            <a:r>
              <a:rPr lang="en-US" altLang="zh-CN" smtClean="0"/>
              <a:t>server</a:t>
            </a:r>
            <a:r>
              <a:rPr lang="zh-CN" altLang="en-US" smtClean="0"/>
              <a:t>模式（</a:t>
            </a:r>
            <a:r>
              <a:rPr lang="en-US" altLang="zh-CN" smtClean="0"/>
              <a:t>2</a:t>
            </a:r>
            <a:r>
              <a:rPr lang="zh-CN" altLang="en-US" smtClean="0"/>
              <a:t>核</a:t>
            </a:r>
            <a:r>
              <a:rPr lang="en-US" altLang="zh-CN" smtClean="0"/>
              <a:t>2GB</a:t>
            </a:r>
            <a:r>
              <a:rPr lang="zh-CN" altLang="en-US" smtClean="0"/>
              <a:t>）。</a:t>
            </a:r>
          </a:p>
          <a:p>
            <a:endParaRPr lang="en-US" altLang="zh-CN" smtClean="0"/>
          </a:p>
          <a:p>
            <a:r>
              <a:rPr lang="zh-CN" altLang="en-US" smtClean="0"/>
              <a:t>设置：</a:t>
            </a:r>
          </a:p>
          <a:p>
            <a:pPr lvl="1"/>
            <a:r>
              <a:rPr lang="zh-CN" altLang="en-US" smtClean="0">
                <a:solidFill>
                  <a:srgbClr val="FF0000"/>
                </a:solidFill>
              </a:rPr>
              <a:t>启用：</a:t>
            </a:r>
            <a:r>
              <a:rPr lang="en-US" altLang="zh-CN" smtClean="0">
                <a:solidFill>
                  <a:srgbClr val="FF0000"/>
                </a:solidFill>
              </a:rPr>
              <a:t>-XX:+</a:t>
            </a:r>
            <a:r>
              <a:rPr lang="en-US" altLang="zh-CN" err="1" smtClean="0">
                <a:solidFill>
                  <a:srgbClr val="FF0000"/>
                </a:solidFill>
              </a:rPr>
              <a:t>UseParallelGC</a:t>
            </a:r>
            <a:r>
              <a:rPr lang="zh-CN" altLang="en-US" smtClean="0"/>
              <a:t>指定</a:t>
            </a:r>
          </a:p>
          <a:p>
            <a:pPr lvl="1"/>
            <a:r>
              <a:rPr lang="zh-CN" altLang="en-US" smtClean="0">
                <a:solidFill>
                  <a:srgbClr val="FF0000"/>
                </a:solidFill>
              </a:rPr>
              <a:t>并发线程数：</a:t>
            </a:r>
            <a:r>
              <a:rPr lang="zh-CN" altLang="en-US" smtClean="0"/>
              <a:t>当</a:t>
            </a:r>
            <a:r>
              <a:rPr lang="en-US" altLang="zh-CN" smtClean="0"/>
              <a:t>CPU</a:t>
            </a:r>
            <a:r>
              <a:rPr lang="zh-CN" altLang="en-US" smtClean="0"/>
              <a:t>核数</a:t>
            </a:r>
            <a:r>
              <a:rPr lang="en-US" altLang="zh-CN" smtClean="0"/>
              <a:t>&lt;=8</a:t>
            </a:r>
            <a:r>
              <a:rPr lang="zh-CN" altLang="en-US" smtClean="0"/>
              <a:t>时，为</a:t>
            </a:r>
            <a:r>
              <a:rPr lang="en-US" altLang="zh-CN" smtClean="0"/>
              <a:t>CPU</a:t>
            </a:r>
            <a:r>
              <a:rPr lang="zh-CN" altLang="en-US" smtClean="0"/>
              <a:t>核数；当多余</a:t>
            </a:r>
            <a:r>
              <a:rPr lang="en-US" altLang="zh-CN" smtClean="0"/>
              <a:t>8</a:t>
            </a:r>
            <a:r>
              <a:rPr lang="zh-CN" altLang="en-US" smtClean="0"/>
              <a:t>核时为</a:t>
            </a:r>
            <a:r>
              <a:rPr lang="en-US" altLang="zh-CN" smtClean="0">
                <a:solidFill>
                  <a:srgbClr val="FF0000"/>
                </a:solidFill>
              </a:rPr>
              <a:t>3+(</a:t>
            </a:r>
            <a:r>
              <a:rPr lang="zh-CN" altLang="en-US" smtClean="0">
                <a:solidFill>
                  <a:srgbClr val="FF0000"/>
                </a:solidFill>
              </a:rPr>
              <a:t>核数*</a:t>
            </a:r>
            <a:r>
              <a:rPr lang="en-US" altLang="zh-CN" smtClean="0">
                <a:solidFill>
                  <a:srgbClr val="FF0000"/>
                </a:solidFill>
              </a:rPr>
              <a:t>5)/8</a:t>
            </a:r>
            <a:r>
              <a:rPr lang="zh-CN" altLang="en-US" smtClean="0"/>
              <a:t>，如</a:t>
            </a:r>
            <a:r>
              <a:rPr lang="en-US" altLang="zh-CN" smtClean="0"/>
              <a:t>16</a:t>
            </a:r>
            <a:r>
              <a:rPr lang="zh-CN" altLang="en-US" smtClean="0"/>
              <a:t>核为</a:t>
            </a:r>
            <a:r>
              <a:rPr lang="en-US" altLang="zh-CN" smtClean="0"/>
              <a:t>13</a:t>
            </a:r>
            <a:r>
              <a:rPr lang="zh-CN" altLang="en-US" smtClean="0"/>
              <a:t>线程。也可用</a:t>
            </a:r>
            <a:r>
              <a:rPr lang="en-US" altLang="zh-CN" smtClean="0"/>
              <a:t>-</a:t>
            </a:r>
            <a:r>
              <a:rPr lang="en-US" altLang="zh-CN" err="1" smtClean="0">
                <a:solidFill>
                  <a:srgbClr val="FF0000"/>
                </a:solidFill>
              </a:rPr>
              <a:t>XX:ParallelGCThreads</a:t>
            </a:r>
            <a:r>
              <a:rPr lang="en-US" altLang="zh-CN" smtClean="0"/>
              <a:t>=4</a:t>
            </a:r>
            <a:r>
              <a:rPr lang="zh-CN" altLang="en-US" smtClean="0"/>
              <a:t>固定</a:t>
            </a:r>
          </a:p>
          <a:p>
            <a:pPr lvl="1"/>
            <a:endParaRPr lang="en-US" altLang="zh-CN" smtClean="0"/>
          </a:p>
          <a:p>
            <a:pPr lvl="1"/>
            <a:r>
              <a:rPr lang="zh-CN" altLang="en-US" smtClean="0">
                <a:solidFill>
                  <a:srgbClr val="FF0000"/>
                </a:solidFill>
              </a:rPr>
              <a:t>比例：</a:t>
            </a:r>
            <a:endParaRPr lang="en-US" altLang="zh-CN" smtClean="0">
              <a:solidFill>
                <a:srgbClr val="FF0000"/>
              </a:solidFill>
            </a:endParaRPr>
          </a:p>
          <a:p>
            <a:pPr lvl="2"/>
            <a:r>
              <a:rPr lang="en-US" altLang="zh-CN" smtClean="0"/>
              <a:t>Eden/From/To</a:t>
            </a:r>
            <a:r>
              <a:rPr lang="zh-CN" altLang="en-US" smtClean="0"/>
              <a:t>比例为</a:t>
            </a:r>
            <a:r>
              <a:rPr lang="en-US" altLang="zh-CN" smtClean="0">
                <a:solidFill>
                  <a:srgbClr val="FF0000"/>
                </a:solidFill>
              </a:rPr>
              <a:t>-</a:t>
            </a:r>
            <a:r>
              <a:rPr lang="en-US" altLang="zh-CN" err="1" smtClean="0">
                <a:solidFill>
                  <a:srgbClr val="FF0000"/>
                </a:solidFill>
              </a:rPr>
              <a:t>XX:InitialSurivorRatio</a:t>
            </a:r>
            <a:r>
              <a:rPr lang="en-US" altLang="zh-CN" smtClean="0"/>
              <a:t>=8</a:t>
            </a:r>
            <a:r>
              <a:rPr lang="zh-CN" altLang="en-US" smtClean="0"/>
              <a:t>控制，比如</a:t>
            </a:r>
            <a:r>
              <a:rPr lang="en-US" altLang="zh-CN" smtClean="0"/>
              <a:t>-</a:t>
            </a:r>
            <a:r>
              <a:rPr lang="en-US" altLang="zh-CN" err="1" smtClean="0"/>
              <a:t>Xmn</a:t>
            </a:r>
            <a:r>
              <a:rPr lang="en-US" altLang="zh-CN" smtClean="0"/>
              <a:t>=8MB</a:t>
            </a:r>
            <a:r>
              <a:rPr lang="zh-CN" altLang="en-US" smtClean="0"/>
              <a:t>，则</a:t>
            </a:r>
            <a:r>
              <a:rPr lang="en-US" altLang="zh-CN" smtClean="0"/>
              <a:t>Eden=6,From=To=1</a:t>
            </a:r>
            <a:r>
              <a:rPr lang="zh-CN" altLang="en-US" smtClean="0"/>
              <a:t>。</a:t>
            </a:r>
          </a:p>
          <a:p>
            <a:pPr lvl="2"/>
            <a:r>
              <a:rPr lang="zh-CN" altLang="en-US" smtClean="0"/>
              <a:t>如果不配置该参数，可以通过</a:t>
            </a:r>
            <a:r>
              <a:rPr lang="en-US" altLang="zh-CN" smtClean="0">
                <a:solidFill>
                  <a:srgbClr val="FF0000"/>
                </a:solidFill>
              </a:rPr>
              <a:t>-</a:t>
            </a:r>
            <a:r>
              <a:rPr lang="en-US" altLang="zh-CN" err="1" smtClean="0">
                <a:solidFill>
                  <a:srgbClr val="FF0000"/>
                </a:solidFill>
              </a:rPr>
              <a:t>XX:SurivorRatio</a:t>
            </a:r>
            <a:r>
              <a:rPr lang="zh-CN" altLang="en-US" smtClean="0"/>
              <a:t>来控制，为其</a:t>
            </a:r>
            <a:r>
              <a:rPr lang="zh-CN" altLang="en-US" smtClean="0">
                <a:solidFill>
                  <a:srgbClr val="FF0000"/>
                </a:solidFill>
              </a:rPr>
              <a:t>值</a:t>
            </a:r>
            <a:r>
              <a:rPr lang="en-US" altLang="zh-CN" smtClean="0">
                <a:solidFill>
                  <a:srgbClr val="FF0000"/>
                </a:solidFill>
              </a:rPr>
              <a:t>+2</a:t>
            </a:r>
            <a:r>
              <a:rPr lang="zh-CN" altLang="en-US" smtClean="0"/>
              <a:t>。</a:t>
            </a:r>
          </a:p>
          <a:p>
            <a:pPr lvl="2"/>
            <a:r>
              <a:rPr lang="zh-CN" altLang="en-US" smtClean="0"/>
              <a:t>会根据频率、消耗时间动态调整比例，可用</a:t>
            </a:r>
            <a:r>
              <a:rPr lang="en-US" altLang="zh-CN" smtClean="0">
                <a:solidFill>
                  <a:srgbClr val="FF0000"/>
                </a:solidFill>
              </a:rPr>
              <a:t>-XX:-</a:t>
            </a:r>
            <a:r>
              <a:rPr lang="en-US" altLang="zh-CN" err="1" smtClean="0">
                <a:solidFill>
                  <a:srgbClr val="FF0000"/>
                </a:solidFill>
              </a:rPr>
              <a:t>UseRSAdaptiveSizePolicy</a:t>
            </a:r>
            <a:r>
              <a:rPr lang="zh-CN" altLang="en-US" smtClean="0"/>
              <a:t>固定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zh-CN" altLang="zh-CN" smtClean="0"/>
              <a:t>并行回收</a:t>
            </a:r>
            <a:r>
              <a:rPr lang="en-US" altLang="zh-CN" smtClean="0"/>
              <a:t>GC</a:t>
            </a:r>
            <a:r>
              <a:rPr lang="zh-CN" altLang="zh-CN" smtClean="0"/>
              <a:t>（</a:t>
            </a:r>
            <a:r>
              <a:rPr lang="en-US" altLang="zh-CN" smtClean="0"/>
              <a:t>Parallel Scavenge</a:t>
            </a:r>
            <a:r>
              <a:rPr lang="zh-CN" altLang="zh-CN" smtClean="0"/>
              <a:t>）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zh-CN" altLang="en-US" sz="2000" smtClean="0"/>
              <a:t>举例：</a:t>
            </a:r>
            <a:r>
              <a:rPr lang="en-US" altLang="zh-CN" sz="2000" smtClean="0"/>
              <a:t>DemoPSGC.java</a:t>
            </a:r>
          </a:p>
          <a:p>
            <a:endParaRPr lang="en-US" altLang="zh-CN" sz="2000" smtClean="0"/>
          </a:p>
        </p:txBody>
      </p:sp>
      <p:sp>
        <p:nvSpPr>
          <p:cNvPr id="5" name="矩形 4"/>
          <p:cNvSpPr/>
          <p:nvPr/>
        </p:nvSpPr>
        <p:spPr>
          <a:xfrm>
            <a:off x="899592" y="2132856"/>
            <a:ext cx="824440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mtClean="0"/>
              <a:t>public class </a:t>
            </a:r>
            <a:r>
              <a:rPr lang="en-US" altLang="zh-CN" err="1" smtClean="0"/>
              <a:t>DemoPSGC</a:t>
            </a:r>
            <a:r>
              <a:rPr lang="en-US" altLang="zh-CN" smtClean="0"/>
              <a:t> {</a:t>
            </a:r>
          </a:p>
          <a:p>
            <a:r>
              <a:rPr lang="en-US" altLang="zh-CN" smtClean="0"/>
              <a:t>	public static void main(String </a:t>
            </a:r>
            <a:r>
              <a:rPr lang="en-US" altLang="zh-CN" err="1" smtClean="0"/>
              <a:t>args</a:t>
            </a:r>
            <a:r>
              <a:rPr lang="en-US" altLang="zh-CN" smtClean="0"/>
              <a:t>[]) throws Exception {</a:t>
            </a:r>
          </a:p>
          <a:p>
            <a:r>
              <a:rPr lang="en-US" altLang="zh-CN" smtClean="0"/>
              <a:t>		</a:t>
            </a:r>
            <a:r>
              <a:rPr lang="en-US" altLang="zh-CN" err="1" smtClean="0"/>
              <a:t>Thread.sleep</a:t>
            </a:r>
            <a:r>
              <a:rPr lang="en-US" altLang="zh-CN" smtClean="0"/>
              <a:t>(30000);</a:t>
            </a:r>
          </a:p>
          <a:p>
            <a:r>
              <a:rPr lang="en-US" altLang="zh-CN" smtClean="0"/>
              <a:t>		byte[] bytes = new byte[1024*1024*2];//2MB</a:t>
            </a:r>
          </a:p>
          <a:p>
            <a:r>
              <a:rPr lang="en-US" altLang="zh-CN" smtClean="0"/>
              <a:t>		</a:t>
            </a:r>
            <a:r>
              <a:rPr lang="en-US" altLang="zh-CN" err="1" smtClean="0"/>
              <a:t>Thread.sleep</a:t>
            </a:r>
            <a:r>
              <a:rPr lang="en-US" altLang="zh-CN" smtClean="0"/>
              <a:t>(1000);</a:t>
            </a:r>
          </a:p>
          <a:p>
            <a:r>
              <a:rPr lang="en-US" altLang="zh-CN" smtClean="0"/>
              <a:t>		byte[] bytes2 = new byte[1024*1024*2];//2MB</a:t>
            </a:r>
          </a:p>
          <a:p>
            <a:r>
              <a:rPr lang="en-US" altLang="zh-CN" smtClean="0"/>
              <a:t>		</a:t>
            </a:r>
            <a:r>
              <a:rPr lang="en-US" altLang="zh-CN" err="1" smtClean="0"/>
              <a:t>Thread.sleep</a:t>
            </a:r>
            <a:r>
              <a:rPr lang="en-US" altLang="zh-CN" smtClean="0"/>
              <a:t>(1000);</a:t>
            </a:r>
          </a:p>
          <a:p>
            <a:r>
              <a:rPr lang="en-US" altLang="zh-CN" smtClean="0"/>
              <a:t>		byte[] bytes3 = new byte[1024*1024*2];//2MB</a:t>
            </a:r>
          </a:p>
          <a:p>
            <a:r>
              <a:rPr lang="en-US" altLang="zh-CN" smtClean="0"/>
              <a:t>		</a:t>
            </a:r>
            <a:r>
              <a:rPr lang="en-US" altLang="zh-CN" err="1" smtClean="0"/>
              <a:t>System.out.println</a:t>
            </a:r>
            <a:r>
              <a:rPr lang="en-US" altLang="zh-CN" smtClean="0"/>
              <a:t>("ready to direct allocate to old");</a:t>
            </a:r>
          </a:p>
          <a:p>
            <a:r>
              <a:rPr lang="en-US" altLang="zh-CN" smtClean="0"/>
              <a:t>		</a:t>
            </a:r>
            <a:r>
              <a:rPr lang="en-US" altLang="zh-CN" err="1" smtClean="0"/>
              <a:t>Thread.sleep</a:t>
            </a:r>
            <a:r>
              <a:rPr lang="en-US" altLang="zh-CN" smtClean="0"/>
              <a:t>(1000);</a:t>
            </a:r>
          </a:p>
          <a:p>
            <a:r>
              <a:rPr lang="en-US" altLang="zh-CN" smtClean="0"/>
              <a:t>		</a:t>
            </a:r>
            <a:r>
              <a:rPr lang="en-US" altLang="zh-CN" smtClean="0">
                <a:solidFill>
                  <a:srgbClr val="FF0000"/>
                </a:solidFill>
              </a:rPr>
              <a:t>byte[] bytes4 = new byte[1024*1024*4];//4MB</a:t>
            </a:r>
          </a:p>
          <a:p>
            <a:r>
              <a:rPr lang="en-US" altLang="zh-CN" smtClean="0"/>
              <a:t>		</a:t>
            </a:r>
            <a:r>
              <a:rPr lang="en-US" altLang="zh-CN" err="1" smtClean="0"/>
              <a:t>Thread.sleep</a:t>
            </a:r>
            <a:r>
              <a:rPr lang="en-US" altLang="zh-CN" smtClean="0"/>
              <a:t>(1000);</a:t>
            </a:r>
          </a:p>
          <a:p>
            <a:r>
              <a:rPr lang="en-US" altLang="zh-CN" smtClean="0"/>
              <a:t>	}</a:t>
            </a:r>
          </a:p>
          <a:p>
            <a:r>
              <a:rPr lang="en-US" altLang="zh-CN" smtClean="0"/>
              <a:t>};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zh-CN" altLang="zh-CN" smtClean="0"/>
              <a:t>并行回收</a:t>
            </a:r>
            <a:r>
              <a:rPr lang="en-US" altLang="zh-CN" smtClean="0"/>
              <a:t>GC</a:t>
            </a:r>
            <a:r>
              <a:rPr lang="zh-CN" altLang="zh-CN" smtClean="0"/>
              <a:t>（</a:t>
            </a:r>
            <a:r>
              <a:rPr lang="en-US" altLang="zh-CN" smtClean="0"/>
              <a:t>Parallel Scavenge</a:t>
            </a:r>
            <a:r>
              <a:rPr lang="zh-CN" altLang="zh-CN" smtClean="0"/>
              <a:t>）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zh-CN" altLang="en-US" sz="2000" smtClean="0"/>
              <a:t>运行：</a:t>
            </a:r>
            <a:r>
              <a:rPr lang="en-US" altLang="zh-CN" sz="2000" smtClean="0"/>
              <a:t> </a:t>
            </a:r>
            <a:r>
              <a:rPr lang="en-US" altLang="zh-CN" sz="2000" smtClean="0">
                <a:solidFill>
                  <a:srgbClr val="FF0000"/>
                </a:solidFill>
              </a:rPr>
              <a:t>Eden=8M,From=1M,To=1M,Old=10M</a:t>
            </a:r>
          </a:p>
          <a:p>
            <a:endParaRPr lang="en-US" altLang="zh-CN" sz="2000" smtClean="0"/>
          </a:p>
          <a:p>
            <a:endParaRPr lang="en-US" altLang="zh-CN" sz="2000" smtClean="0"/>
          </a:p>
          <a:p>
            <a:endParaRPr lang="en-US" altLang="zh-CN" sz="2000" smtClean="0"/>
          </a:p>
          <a:p>
            <a:r>
              <a:rPr lang="en-US" altLang="zh-CN" sz="2000" err="1" smtClean="0"/>
              <a:t>jstat</a:t>
            </a:r>
            <a:r>
              <a:rPr lang="zh-CN" altLang="en-US" sz="2000" smtClean="0"/>
              <a:t>查看：</a:t>
            </a:r>
            <a:endParaRPr lang="en-US" altLang="zh-CN" sz="2000" smtClean="0"/>
          </a:p>
          <a:p>
            <a:endParaRPr lang="en-US" altLang="zh-CN" sz="2000" smtClean="0"/>
          </a:p>
          <a:p>
            <a:endParaRPr lang="en-US" altLang="zh-CN" sz="2000" smtClean="0"/>
          </a:p>
          <a:p>
            <a:endParaRPr lang="en-US" altLang="zh-CN" sz="2000" smtClean="0"/>
          </a:p>
          <a:p>
            <a:r>
              <a:rPr lang="zh-CN" altLang="en-US" sz="2000" smtClean="0"/>
              <a:t>查看结果：</a:t>
            </a:r>
            <a:endParaRPr lang="en-US" altLang="zh-CN" sz="2000" smtClean="0"/>
          </a:p>
        </p:txBody>
      </p:sp>
      <p:sp>
        <p:nvSpPr>
          <p:cNvPr id="5" name="矩形 4"/>
          <p:cNvSpPr/>
          <p:nvPr/>
        </p:nvSpPr>
        <p:spPr>
          <a:xfrm>
            <a:off x="467544" y="2242607"/>
            <a:ext cx="824440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000" smtClean="0"/>
              <a:t>java -Xms20M -Xmx20M -Xmn10M -</a:t>
            </a:r>
            <a:r>
              <a:rPr lang="en-US" altLang="zh-CN" sz="2000" err="1" smtClean="0"/>
              <a:t>XX:SurvivorRatio</a:t>
            </a:r>
            <a:r>
              <a:rPr lang="en-US" altLang="zh-CN" sz="2000" smtClean="0"/>
              <a:t>=8 -XX:+</a:t>
            </a:r>
            <a:r>
              <a:rPr lang="en-US" altLang="zh-CN" sz="2000" err="1" smtClean="0"/>
              <a:t>UseParallelGC</a:t>
            </a:r>
            <a:r>
              <a:rPr lang="en-US" altLang="zh-CN" sz="2000" smtClean="0"/>
              <a:t> </a:t>
            </a:r>
            <a:r>
              <a:rPr lang="en-US" altLang="zh-CN" sz="2000" err="1" smtClean="0"/>
              <a:t>DemoPSGC</a:t>
            </a:r>
            <a:endParaRPr lang="en-US" altLang="zh-CN" sz="2000" smtClean="0"/>
          </a:p>
          <a:p>
            <a:pPr lvl="1"/>
            <a:endParaRPr lang="en-US" altLang="zh-CN" sz="2000" smtClean="0"/>
          </a:p>
          <a:p>
            <a:pPr lvl="1"/>
            <a:endParaRPr lang="en-US" altLang="zh-CN" sz="2000" smtClean="0"/>
          </a:p>
          <a:p>
            <a:pPr lvl="1"/>
            <a:r>
              <a:rPr lang="en-US" altLang="zh-CN" sz="2000" err="1" smtClean="0"/>
              <a:t>ps</a:t>
            </a:r>
            <a:r>
              <a:rPr lang="en-US" altLang="zh-CN" sz="2000" smtClean="0"/>
              <a:t> -</a:t>
            </a:r>
            <a:r>
              <a:rPr lang="en-US" altLang="zh-CN" sz="2000" err="1" smtClean="0"/>
              <a:t>ef|grep</a:t>
            </a:r>
            <a:r>
              <a:rPr lang="en-US" altLang="zh-CN" sz="2000" smtClean="0"/>
              <a:t> PSGC	//</a:t>
            </a:r>
            <a:r>
              <a:rPr lang="zh-CN" altLang="en-US" sz="2000" smtClean="0"/>
              <a:t>得到进程号</a:t>
            </a:r>
            <a:r>
              <a:rPr lang="en-US" altLang="zh-CN" sz="2000" smtClean="0"/>
              <a:t>8973</a:t>
            </a:r>
          </a:p>
          <a:p>
            <a:pPr lvl="1"/>
            <a:r>
              <a:rPr lang="en-US" altLang="zh-CN" sz="2000" err="1" smtClean="0"/>
              <a:t>jstat</a:t>
            </a:r>
            <a:r>
              <a:rPr lang="en-US" altLang="zh-CN" sz="2000" smtClean="0"/>
              <a:t> -</a:t>
            </a:r>
            <a:r>
              <a:rPr lang="en-US" altLang="zh-CN" sz="2000" err="1" smtClean="0"/>
              <a:t>gc</a:t>
            </a:r>
            <a:r>
              <a:rPr lang="en-US" altLang="zh-CN" sz="2000" smtClean="0"/>
              <a:t> 8973 1000</a:t>
            </a:r>
          </a:p>
          <a:p>
            <a:pPr lvl="1"/>
            <a:r>
              <a:rPr lang="en-US" altLang="zh-CN" sz="2000" err="1" smtClean="0"/>
              <a:t>jstat</a:t>
            </a:r>
            <a:r>
              <a:rPr lang="en-US" altLang="zh-CN" sz="2000" smtClean="0"/>
              <a:t> -</a:t>
            </a:r>
            <a:r>
              <a:rPr lang="en-US" altLang="zh-CN" sz="2000" err="1" smtClean="0"/>
              <a:t>gcutil</a:t>
            </a:r>
            <a:r>
              <a:rPr lang="en-US" altLang="zh-CN" sz="2000" smtClean="0"/>
              <a:t> 8973 1000</a:t>
            </a:r>
            <a:endParaRPr lang="zh-CN" altLang="en-US" sz="2000" smtClean="0"/>
          </a:p>
          <a:p>
            <a:pPr lvl="1"/>
            <a:endParaRPr lang="en-US" altLang="zh-CN" sz="2000" smtClean="0"/>
          </a:p>
        </p:txBody>
      </p:sp>
      <p:sp>
        <p:nvSpPr>
          <p:cNvPr id="6" name="矩形 5"/>
          <p:cNvSpPr/>
          <p:nvPr/>
        </p:nvSpPr>
        <p:spPr>
          <a:xfrm>
            <a:off x="323528" y="5085184"/>
            <a:ext cx="8820472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smtClean="0"/>
              <a:t> S0C    S1C      S0U    S1U      EC       EU        OC            OU       PC        PU         YGC     YGCT   FGC    FGCT     GCT   </a:t>
            </a:r>
          </a:p>
          <a:p>
            <a:r>
              <a:rPr lang="en-US" altLang="zh-CN" sz="1100" smtClean="0"/>
              <a:t>1024.0 1024.0  0.0    0.0    8192.0   327.8    10240.0      0.0     21248.0 2481.9      0    0.000   0      0.000    0.000</a:t>
            </a:r>
          </a:p>
          <a:p>
            <a:r>
              <a:rPr lang="en-US" altLang="zh-CN" sz="1100" smtClean="0"/>
              <a:t>1024.0 1024.0  0.0    0.0    8192.0   327.8    10240.0      0.0     21248.0 2482.0      0    0.000   0      0.000    0.000</a:t>
            </a:r>
          </a:p>
          <a:p>
            <a:r>
              <a:rPr lang="en-US" altLang="zh-CN" sz="1100" smtClean="0"/>
              <a:t>1024.0 1024.0  0.0    0.0    8192.0   2375.8   10240.0      0.0     21248.0 2482.0      0    0.000   0      0.000    0.000</a:t>
            </a:r>
          </a:p>
          <a:p>
            <a:r>
              <a:rPr lang="en-US" altLang="zh-CN" sz="1100" smtClean="0"/>
              <a:t>1024.0 1024.0  0.0    0.0    8192.0   4423.9   10240.0      0.0     21248.0 2482.0      0    0.000   0      0.000    0.000</a:t>
            </a:r>
          </a:p>
          <a:p>
            <a:r>
              <a:rPr lang="en-US" altLang="zh-CN" sz="1100" smtClean="0"/>
              <a:t>1024.0 1024.0  0.0    0.0    8192.0   6471.9   10240.0      0.0     21248.0 2482.1      0    0.000   0      0.000    0.000</a:t>
            </a:r>
          </a:p>
          <a:p>
            <a:r>
              <a:rPr lang="en-US" altLang="zh-CN" sz="1100" smtClean="0"/>
              <a:t>1024.0 1024.0  0.0    0.0    8192.0   6471.9   10240.0     </a:t>
            </a:r>
            <a:r>
              <a:rPr lang="en-US" altLang="zh-CN" sz="1100" smtClean="0">
                <a:solidFill>
                  <a:srgbClr val="FF0000"/>
                </a:solidFill>
              </a:rPr>
              <a:t>4096.0</a:t>
            </a:r>
            <a:r>
              <a:rPr lang="en-US" altLang="zh-CN" sz="1100" smtClean="0"/>
              <a:t>   21248.0 2482.1      0    0.000   0      0.000    0.000</a:t>
            </a:r>
            <a:endParaRPr lang="zh-CN" altLang="en-US" sz="11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zh-CN" altLang="zh-CN" smtClean="0"/>
              <a:t>并行回收</a:t>
            </a:r>
            <a:r>
              <a:rPr lang="en-US" altLang="zh-CN" smtClean="0"/>
              <a:t>GC</a:t>
            </a:r>
            <a:r>
              <a:rPr lang="zh-CN" altLang="zh-CN" smtClean="0"/>
              <a:t>（</a:t>
            </a:r>
            <a:r>
              <a:rPr lang="en-US" altLang="zh-CN" smtClean="0"/>
              <a:t>Parallel Scavenge</a:t>
            </a:r>
            <a:r>
              <a:rPr lang="zh-CN" altLang="zh-CN" smtClean="0"/>
              <a:t>）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zh-CN" altLang="en-US" sz="2000" smtClean="0"/>
              <a:t>打印</a:t>
            </a:r>
            <a:r>
              <a:rPr lang="en-US" altLang="zh-CN" sz="2000" smtClean="0"/>
              <a:t>GC</a:t>
            </a:r>
            <a:r>
              <a:rPr lang="zh-CN" altLang="en-US" sz="2000" smtClean="0"/>
              <a:t>日志：</a:t>
            </a:r>
            <a:endParaRPr lang="en-US" altLang="zh-CN" sz="2000" smtClean="0"/>
          </a:p>
          <a:p>
            <a:endParaRPr lang="en-US" altLang="zh-CN" sz="2000" smtClean="0"/>
          </a:p>
          <a:p>
            <a:endParaRPr lang="en-US" altLang="zh-CN" sz="2000" smtClean="0"/>
          </a:p>
          <a:p>
            <a:endParaRPr lang="en-US" altLang="zh-CN" sz="2000" smtClean="0"/>
          </a:p>
          <a:p>
            <a:r>
              <a:rPr lang="zh-CN" altLang="en-US" sz="2000" smtClean="0"/>
              <a:t>控制台输出：</a:t>
            </a:r>
            <a:endParaRPr lang="zh-CN" altLang="en-US" sz="2000"/>
          </a:p>
        </p:txBody>
      </p:sp>
      <p:sp>
        <p:nvSpPr>
          <p:cNvPr id="5" name="矩形 4"/>
          <p:cNvSpPr/>
          <p:nvPr/>
        </p:nvSpPr>
        <p:spPr>
          <a:xfrm>
            <a:off x="899592" y="1988840"/>
            <a:ext cx="74888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mtClean="0"/>
              <a:t>java -Xms20M -Xmx20M -Xmn10M -</a:t>
            </a:r>
            <a:r>
              <a:rPr lang="en-US" altLang="zh-CN" err="1" smtClean="0"/>
              <a:t>XX:SurvivorRatio</a:t>
            </a:r>
            <a:r>
              <a:rPr lang="en-US" altLang="zh-CN" smtClean="0"/>
              <a:t>=8 -XX:+</a:t>
            </a:r>
            <a:r>
              <a:rPr lang="en-US" altLang="zh-CN" err="1" smtClean="0"/>
              <a:t>UseParallelGC</a:t>
            </a:r>
            <a:r>
              <a:rPr lang="en-US" altLang="zh-CN" smtClean="0"/>
              <a:t> </a:t>
            </a:r>
            <a:r>
              <a:rPr lang="en-US" altLang="zh-CN" smtClean="0">
                <a:solidFill>
                  <a:srgbClr val="FF0000"/>
                </a:solidFill>
              </a:rPr>
              <a:t>-</a:t>
            </a:r>
            <a:r>
              <a:rPr lang="en-US" altLang="zh-CN" err="1" smtClean="0">
                <a:solidFill>
                  <a:srgbClr val="FF0000"/>
                </a:solidFill>
              </a:rPr>
              <a:t>verbose:GC</a:t>
            </a:r>
            <a:r>
              <a:rPr lang="en-US" altLang="zh-CN" smtClean="0">
                <a:solidFill>
                  <a:srgbClr val="FF0000"/>
                </a:solidFill>
              </a:rPr>
              <a:t> -XX:+</a:t>
            </a:r>
            <a:r>
              <a:rPr lang="en-US" altLang="zh-CN" err="1" smtClean="0">
                <a:solidFill>
                  <a:srgbClr val="FF0000"/>
                </a:solidFill>
              </a:rPr>
              <a:t>PrintGCDetails</a:t>
            </a:r>
            <a:r>
              <a:rPr lang="en-US" altLang="zh-CN" smtClean="0">
                <a:solidFill>
                  <a:srgbClr val="FF0000"/>
                </a:solidFill>
              </a:rPr>
              <a:t> </a:t>
            </a:r>
            <a:r>
              <a:rPr lang="en-US" altLang="zh-CN" err="1" smtClean="0"/>
              <a:t>DemoPSGC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83568" y="3645024"/>
            <a:ext cx="820891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smtClean="0"/>
              <a:t>[@10_10_82_80 test]# java -Xms20M -Xmx20M -Xmn10M -</a:t>
            </a:r>
            <a:r>
              <a:rPr lang="en-US" altLang="zh-CN" sz="1200" err="1" smtClean="0"/>
              <a:t>XX:SurvivorRatio</a:t>
            </a:r>
            <a:r>
              <a:rPr lang="en-US" altLang="zh-CN" sz="1200" smtClean="0"/>
              <a:t>=8 -XX:+</a:t>
            </a:r>
            <a:r>
              <a:rPr lang="en-US" altLang="zh-CN" sz="1200" err="1" smtClean="0"/>
              <a:t>UseParallelGC</a:t>
            </a:r>
            <a:r>
              <a:rPr lang="en-US" altLang="zh-CN" sz="1200" smtClean="0"/>
              <a:t> -</a:t>
            </a:r>
            <a:r>
              <a:rPr lang="en-US" altLang="zh-CN" sz="1200" err="1" smtClean="0"/>
              <a:t>verbose:GC</a:t>
            </a:r>
            <a:r>
              <a:rPr lang="en-US" altLang="zh-CN" sz="1200" smtClean="0"/>
              <a:t> -XX:+</a:t>
            </a:r>
            <a:r>
              <a:rPr lang="en-US" altLang="zh-CN" sz="1200" err="1" smtClean="0"/>
              <a:t>PrintGCDetails</a:t>
            </a:r>
            <a:r>
              <a:rPr lang="en-US" altLang="zh-CN" sz="1200" smtClean="0"/>
              <a:t> </a:t>
            </a:r>
            <a:r>
              <a:rPr lang="en-US" altLang="zh-CN" sz="1200" err="1" smtClean="0"/>
              <a:t>DemoPSGC</a:t>
            </a:r>
            <a:endParaRPr lang="en-US" altLang="zh-CN" sz="1200" smtClean="0"/>
          </a:p>
          <a:p>
            <a:r>
              <a:rPr lang="en-US" altLang="zh-CN" sz="1200" smtClean="0"/>
              <a:t>ready to direct allocate to old</a:t>
            </a:r>
          </a:p>
          <a:p>
            <a:r>
              <a:rPr lang="en-US" altLang="zh-CN" sz="1200" smtClean="0"/>
              <a:t>Heap</a:t>
            </a:r>
          </a:p>
          <a:p>
            <a:r>
              <a:rPr lang="en-US" altLang="zh-CN" sz="1200" smtClean="0"/>
              <a:t> </a:t>
            </a:r>
            <a:r>
              <a:rPr lang="en-US" altLang="zh-CN" sz="1200" err="1" smtClean="0"/>
              <a:t>PSYoungGen</a:t>
            </a:r>
            <a:r>
              <a:rPr lang="en-US" altLang="zh-CN" sz="1200" smtClean="0"/>
              <a:t>      total 9216K, used 6635K [0x00002aaab4000000, 0x00002aaab4a00000, 0x00002aaab4a00000)</a:t>
            </a:r>
          </a:p>
          <a:p>
            <a:r>
              <a:rPr lang="en-US" altLang="zh-CN" sz="1200" smtClean="0"/>
              <a:t>  </a:t>
            </a:r>
            <a:r>
              <a:rPr lang="en-US" altLang="zh-CN" sz="1200" err="1" smtClean="0"/>
              <a:t>eden</a:t>
            </a:r>
            <a:r>
              <a:rPr lang="en-US" altLang="zh-CN" sz="1200" smtClean="0"/>
              <a:t> space 8192K, 81% used [0x00002aaab4000000,0x00002aaab467af90,0x00002aaab4800000)</a:t>
            </a:r>
          </a:p>
          <a:p>
            <a:r>
              <a:rPr lang="en-US" altLang="zh-CN" sz="1200" smtClean="0"/>
              <a:t>  from space 1024K, 0% used [0x00002aaab4900000,0x00002aaab4900000,0x00002aaab4a00000)</a:t>
            </a:r>
          </a:p>
          <a:p>
            <a:r>
              <a:rPr lang="en-US" altLang="zh-CN" sz="1200" smtClean="0"/>
              <a:t>  to   space 1024K, 0% used [0x00002aaab4800000,0x00002aaab4800000,0x00002aaab4900000)</a:t>
            </a:r>
          </a:p>
          <a:p>
            <a:r>
              <a:rPr lang="en-US" altLang="zh-CN" sz="1200" smtClean="0"/>
              <a:t> </a:t>
            </a:r>
            <a:r>
              <a:rPr lang="en-US" altLang="zh-CN" sz="1200" err="1" smtClean="0"/>
              <a:t>PSOldGen</a:t>
            </a:r>
            <a:r>
              <a:rPr lang="en-US" altLang="zh-CN" sz="1200" smtClean="0"/>
              <a:t>        total 10240K, used 4096K [0x00002aaab3600000, 0x00002aaab4000000, 0x00002aaab4000000)</a:t>
            </a:r>
          </a:p>
          <a:p>
            <a:r>
              <a:rPr lang="en-US" altLang="zh-CN" sz="1200" smtClean="0"/>
              <a:t>  object space 10240K, 40% used [0x00002aaab3600000,0x00002aaab3a00018,0x00002aaab4000000)</a:t>
            </a:r>
          </a:p>
          <a:p>
            <a:r>
              <a:rPr lang="en-US" altLang="zh-CN" sz="1200" smtClean="0"/>
              <a:t> </a:t>
            </a:r>
            <a:r>
              <a:rPr lang="en-US" altLang="zh-CN" sz="1200" err="1" smtClean="0"/>
              <a:t>PSPermGen</a:t>
            </a:r>
            <a:r>
              <a:rPr lang="en-US" altLang="zh-CN" sz="1200" smtClean="0"/>
              <a:t>       total 21248K, used 2513K [0x00002aaaae200000, 0x00002aaaaf6c0000, 0x00002aaab3600000)</a:t>
            </a:r>
          </a:p>
          <a:p>
            <a:r>
              <a:rPr lang="en-US" altLang="zh-CN" sz="1200" smtClean="0"/>
              <a:t>  object space 21248K, 11% used [0x00002aaaae200000,0x00002aaaae4745f8,0x00002aaaaf6c0000)</a:t>
            </a:r>
            <a:endParaRPr lang="zh-CN" altLang="en-US" sz="12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zh-CN" smtClean="0"/>
              <a:t>并行</a:t>
            </a:r>
            <a:r>
              <a:rPr lang="en-US" altLang="zh-CN" smtClean="0"/>
              <a:t>GC</a:t>
            </a:r>
            <a:r>
              <a:rPr lang="zh-CN" altLang="zh-CN" smtClean="0"/>
              <a:t>（</a:t>
            </a:r>
            <a:r>
              <a:rPr lang="en-US" altLang="zh-CN" err="1" smtClean="0"/>
              <a:t>ParNew</a:t>
            </a:r>
            <a:r>
              <a:rPr lang="en-US" altLang="zh-CN" smtClean="0"/>
              <a:t> GC</a:t>
            </a:r>
            <a:r>
              <a:rPr lang="zh-CN" altLang="zh-CN" smtClean="0"/>
              <a:t>）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smtClean="0"/>
              <a:t>适用场景：</a:t>
            </a:r>
            <a:endParaRPr lang="en-US" altLang="zh-CN" sz="2000" smtClean="0"/>
          </a:p>
          <a:p>
            <a:pPr lvl="1"/>
            <a:r>
              <a:rPr lang="zh-CN" altLang="en-US" sz="2000" smtClean="0"/>
              <a:t>与并行回收</a:t>
            </a:r>
            <a:r>
              <a:rPr lang="en-US" altLang="zh-CN" sz="2000" smtClean="0"/>
              <a:t>GC</a:t>
            </a:r>
            <a:r>
              <a:rPr lang="zh-CN" altLang="en-US" sz="2000" smtClean="0"/>
              <a:t>不同是</a:t>
            </a:r>
            <a:r>
              <a:rPr lang="zh-CN" altLang="en-US" sz="2000" smtClean="0">
                <a:solidFill>
                  <a:srgbClr val="FF0000"/>
                </a:solidFill>
              </a:rPr>
              <a:t>，需配合</a:t>
            </a:r>
            <a:r>
              <a:rPr lang="en-US" altLang="zh-CN" sz="2000" smtClean="0">
                <a:solidFill>
                  <a:srgbClr val="FF0000"/>
                </a:solidFill>
              </a:rPr>
              <a:t>Old</a:t>
            </a:r>
            <a:r>
              <a:rPr lang="zh-CN" altLang="en-US" sz="2000" smtClean="0">
                <a:solidFill>
                  <a:srgbClr val="FF0000"/>
                </a:solidFill>
              </a:rPr>
              <a:t>使用</a:t>
            </a:r>
            <a:r>
              <a:rPr lang="en-US" altLang="zh-CN" sz="2000" smtClean="0">
                <a:solidFill>
                  <a:srgbClr val="FF0000"/>
                </a:solidFill>
              </a:rPr>
              <a:t>CMSGC</a:t>
            </a:r>
            <a:r>
              <a:rPr lang="zh-CN" altLang="en-US" sz="2000" smtClean="0"/>
              <a:t>。原因是：</a:t>
            </a:r>
            <a:r>
              <a:rPr lang="en-US" altLang="zh-CN" sz="2000" err="1" smtClean="0"/>
              <a:t>ParNewGC</a:t>
            </a:r>
            <a:r>
              <a:rPr lang="zh-CN" altLang="en-US" sz="2000" smtClean="0"/>
              <a:t>不能与并行的旧生代</a:t>
            </a:r>
            <a:r>
              <a:rPr lang="en-US" altLang="zh-CN" sz="2000" smtClean="0"/>
              <a:t>GC</a:t>
            </a:r>
            <a:r>
              <a:rPr lang="zh-CN" altLang="en-US" sz="2000" smtClean="0"/>
              <a:t>同时使用。</a:t>
            </a:r>
          </a:p>
          <a:p>
            <a:endParaRPr lang="zh-CN" altLang="en-US" sz="2000" smtClean="0"/>
          </a:p>
          <a:p>
            <a:r>
              <a:rPr lang="zh-CN" altLang="en-US" sz="2000" smtClean="0"/>
              <a:t>启动方式：</a:t>
            </a:r>
          </a:p>
          <a:p>
            <a:pPr lvl="1"/>
            <a:r>
              <a:rPr lang="zh-CN" altLang="en-US" sz="2000" smtClean="0"/>
              <a:t>启用：</a:t>
            </a:r>
            <a:r>
              <a:rPr lang="en-US" altLang="zh-CN" sz="2000" smtClean="0">
                <a:solidFill>
                  <a:srgbClr val="FF0000"/>
                </a:solidFill>
              </a:rPr>
              <a:t>-</a:t>
            </a:r>
            <a:r>
              <a:rPr lang="en-US" altLang="zh-CN" sz="2000" err="1" smtClean="0">
                <a:solidFill>
                  <a:srgbClr val="FF0000"/>
                </a:solidFill>
              </a:rPr>
              <a:t>XX:UseParNewGC</a:t>
            </a:r>
            <a:endParaRPr lang="zh-CN" altLang="en-US" sz="2000" smtClean="0"/>
          </a:p>
          <a:p>
            <a:pPr lvl="1"/>
            <a:r>
              <a:rPr lang="zh-CN" altLang="en-US" sz="2000" smtClean="0"/>
              <a:t>禁用</a:t>
            </a:r>
            <a:r>
              <a:rPr lang="en-US" altLang="zh-CN" sz="2000" smtClean="0"/>
              <a:t>GC</a:t>
            </a:r>
            <a:r>
              <a:rPr lang="zh-CN" altLang="en-US" sz="2000" smtClean="0"/>
              <a:t>：该</a:t>
            </a:r>
            <a:r>
              <a:rPr lang="en-US" altLang="zh-CN" sz="2000" smtClean="0"/>
              <a:t>GC</a:t>
            </a:r>
            <a:r>
              <a:rPr lang="zh-CN" altLang="en-US" sz="2000" smtClean="0"/>
              <a:t>也可以通过</a:t>
            </a:r>
            <a:r>
              <a:rPr lang="en-US" altLang="zh-CN" sz="2000" err="1" smtClean="0"/>
              <a:t>System.gc</a:t>
            </a:r>
            <a:r>
              <a:rPr lang="en-US" altLang="zh-CN" sz="2000" smtClean="0"/>
              <a:t>()</a:t>
            </a:r>
            <a:r>
              <a:rPr lang="zh-CN" altLang="en-US" sz="2000" smtClean="0"/>
              <a:t>来触发，如果想禁用该功能，可以设定</a:t>
            </a:r>
            <a:r>
              <a:rPr lang="en-US" altLang="zh-CN" sz="2000" smtClean="0">
                <a:solidFill>
                  <a:srgbClr val="FF0000"/>
                </a:solidFill>
              </a:rPr>
              <a:t>-</a:t>
            </a:r>
            <a:r>
              <a:rPr lang="en-US" altLang="zh-CN" sz="2000" err="1" smtClean="0">
                <a:solidFill>
                  <a:srgbClr val="FF0000"/>
                </a:solidFill>
              </a:rPr>
              <a:t>XX:DisableExplicitGC</a:t>
            </a:r>
            <a:endParaRPr lang="zh-CN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内容占位符 4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旧生代</a:t>
            </a:r>
            <a:r>
              <a:rPr lang="en-US" altLang="zh-CN" smtClean="0"/>
              <a:t>GC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smtClean="0"/>
              <a:t>旧生代</a:t>
            </a:r>
            <a:r>
              <a:rPr lang="zh-CN" altLang="zh-CN" smtClean="0"/>
              <a:t>串行</a:t>
            </a:r>
            <a:r>
              <a:rPr lang="en-US" altLang="zh-CN" smtClean="0"/>
              <a:t>GC</a:t>
            </a:r>
            <a:r>
              <a:rPr lang="zh-CN" altLang="zh-CN" smtClean="0"/>
              <a:t>（</a:t>
            </a:r>
            <a:r>
              <a:rPr lang="en-US" altLang="zh-CN" smtClean="0"/>
              <a:t>Serial GC</a:t>
            </a:r>
            <a:r>
              <a:rPr lang="zh-CN" altLang="zh-CN" smtClean="0"/>
              <a:t>）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smtClean="0"/>
              <a:t>收集算法：</a:t>
            </a:r>
            <a:endParaRPr lang="en-US" altLang="zh-CN" sz="2000" smtClean="0"/>
          </a:p>
          <a:p>
            <a:pPr lvl="1"/>
            <a:r>
              <a:rPr lang="zh-CN" altLang="en-US" sz="1600" smtClean="0"/>
              <a:t>标记清除和标记压缩</a:t>
            </a:r>
          </a:p>
          <a:p>
            <a:endParaRPr lang="zh-CN" altLang="en-US" sz="2000" smtClean="0"/>
          </a:p>
          <a:p>
            <a:r>
              <a:rPr lang="zh-CN" altLang="en-US" sz="2000" smtClean="0"/>
              <a:t>适用场景：</a:t>
            </a:r>
            <a:endParaRPr lang="en-US" altLang="zh-CN" sz="2000" smtClean="0"/>
          </a:p>
          <a:p>
            <a:pPr lvl="1"/>
            <a:r>
              <a:rPr lang="zh-CN" altLang="en-US" sz="1600" smtClean="0">
                <a:solidFill>
                  <a:srgbClr val="FF0000"/>
                </a:solidFill>
              </a:rPr>
              <a:t>采用单线程执行，耗时较长，执行时需暂停应用</a:t>
            </a:r>
            <a:endParaRPr lang="en-US" altLang="zh-CN" sz="1600" smtClean="0">
              <a:solidFill>
                <a:srgbClr val="FF0000"/>
              </a:solidFill>
            </a:endParaRPr>
          </a:p>
          <a:p>
            <a:pPr lvl="1"/>
            <a:r>
              <a:rPr lang="zh-CN" altLang="en-US" sz="1600" smtClean="0"/>
              <a:t>默认：</a:t>
            </a:r>
            <a:r>
              <a:rPr lang="en-US" altLang="zh-CN" sz="1600" smtClean="0"/>
              <a:t> client</a:t>
            </a:r>
            <a:r>
              <a:rPr lang="zh-CN" altLang="en-US" sz="1600" smtClean="0"/>
              <a:t>模式或</a:t>
            </a:r>
            <a:r>
              <a:rPr lang="en-US" altLang="zh-CN" sz="1600" smtClean="0"/>
              <a:t>32</a:t>
            </a:r>
            <a:r>
              <a:rPr lang="zh-CN" altLang="en-US" sz="1600" smtClean="0"/>
              <a:t>位机默认采用这种方式</a:t>
            </a:r>
          </a:p>
          <a:p>
            <a:endParaRPr lang="zh-CN" altLang="en-US" sz="2000" smtClean="0"/>
          </a:p>
          <a:p>
            <a:r>
              <a:rPr lang="zh-CN" altLang="en-US" sz="2000" smtClean="0"/>
              <a:t>设置：</a:t>
            </a:r>
          </a:p>
          <a:p>
            <a:pPr lvl="1"/>
            <a:r>
              <a:rPr lang="zh-CN" altLang="en-US" sz="1600" smtClean="0"/>
              <a:t>启用：</a:t>
            </a:r>
            <a:r>
              <a:rPr lang="en-US" altLang="zh-CN" sz="1600" smtClean="0">
                <a:solidFill>
                  <a:srgbClr val="FF0000"/>
                </a:solidFill>
              </a:rPr>
              <a:t>-XX:+</a:t>
            </a:r>
            <a:r>
              <a:rPr lang="en-US" altLang="zh-CN" sz="1600" err="1" smtClean="0">
                <a:solidFill>
                  <a:srgbClr val="FF0000"/>
                </a:solidFill>
              </a:rPr>
              <a:t>UseSerialGC</a:t>
            </a:r>
            <a:endParaRPr lang="en-US" altLang="zh-CN" sz="1600" smtClean="0"/>
          </a:p>
          <a:p>
            <a:pPr lvl="1"/>
            <a:r>
              <a:rPr lang="zh-CN" altLang="en-US" sz="1600" smtClean="0"/>
              <a:t>默认：</a:t>
            </a:r>
            <a:r>
              <a:rPr lang="en-US" altLang="zh-CN" sz="1600" smtClean="0"/>
              <a:t> client</a:t>
            </a:r>
            <a:r>
              <a:rPr lang="zh-CN" altLang="en-US" sz="1600" smtClean="0"/>
              <a:t>模式或</a:t>
            </a:r>
            <a:r>
              <a:rPr lang="en-US" altLang="zh-CN" sz="1600" smtClean="0"/>
              <a:t>32</a:t>
            </a:r>
            <a:r>
              <a:rPr lang="zh-CN" altLang="en-US" sz="1600" smtClean="0"/>
              <a:t>位机</a:t>
            </a:r>
          </a:p>
          <a:p>
            <a:pPr lvl="1"/>
            <a:r>
              <a:rPr lang="en-US" altLang="zh-CN" sz="1600" smtClean="0">
                <a:solidFill>
                  <a:srgbClr val="FF0000"/>
                </a:solidFill>
              </a:rPr>
              <a:t>-XX:+</a:t>
            </a:r>
            <a:r>
              <a:rPr lang="en-US" altLang="zh-CN" sz="1600" err="1" smtClean="0">
                <a:solidFill>
                  <a:srgbClr val="FF0000"/>
                </a:solidFill>
              </a:rPr>
              <a:t>PrintGCApplicationStoppedTime</a:t>
            </a:r>
            <a:r>
              <a:rPr lang="zh-CN" altLang="en-US" sz="1600" smtClean="0"/>
              <a:t>查看</a:t>
            </a:r>
            <a:r>
              <a:rPr lang="en-US" altLang="zh-CN" sz="1600" smtClean="0"/>
              <a:t>GC</a:t>
            </a:r>
            <a:r>
              <a:rPr lang="zh-CN" altLang="en-US" sz="1600" smtClean="0"/>
              <a:t>造成的应用暂停时间。</a:t>
            </a:r>
            <a:endParaRPr lang="zh-CN" altLang="en-US" sz="16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导航</a:t>
            </a:r>
            <a:endParaRPr lang="zh-CN" altLang="en-US"/>
          </a:p>
        </p:txBody>
      </p:sp>
      <p:pic>
        <p:nvPicPr>
          <p:cNvPr id="4198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9065" y="1628800"/>
            <a:ext cx="5785870" cy="446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smtClean="0"/>
              <a:t>旧生代</a:t>
            </a:r>
            <a:r>
              <a:rPr lang="zh-CN" altLang="zh-CN" smtClean="0"/>
              <a:t>并行</a:t>
            </a:r>
            <a:r>
              <a:rPr lang="en-US" altLang="zh-CN" smtClean="0"/>
              <a:t>GC</a:t>
            </a:r>
            <a:r>
              <a:rPr lang="zh-CN" altLang="zh-CN" smtClean="0"/>
              <a:t>（</a:t>
            </a:r>
            <a:r>
              <a:rPr lang="en-US" altLang="zh-CN" smtClean="0"/>
              <a:t>Compacting</a:t>
            </a:r>
            <a:r>
              <a:rPr lang="zh-CN" altLang="zh-CN" smtClean="0"/>
              <a:t>）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smtClean="0"/>
              <a:t>收集算法：</a:t>
            </a:r>
            <a:endParaRPr lang="en-US" altLang="zh-CN" sz="2000" smtClean="0"/>
          </a:p>
          <a:p>
            <a:pPr lvl="1"/>
            <a:r>
              <a:rPr lang="zh-CN" altLang="en-US" sz="1600" smtClean="0"/>
              <a:t>标记压缩算法实现，内存分配和串行方式相同</a:t>
            </a:r>
          </a:p>
          <a:p>
            <a:endParaRPr lang="zh-CN" altLang="en-US" sz="2000" smtClean="0"/>
          </a:p>
          <a:p>
            <a:r>
              <a:rPr lang="zh-CN" altLang="en-US" sz="2000" smtClean="0"/>
              <a:t>适用场景：</a:t>
            </a:r>
            <a:endParaRPr lang="en-US" altLang="zh-CN" sz="2000" smtClean="0"/>
          </a:p>
          <a:p>
            <a:pPr lvl="1"/>
            <a:r>
              <a:rPr lang="zh-CN" altLang="en-US" sz="1600" smtClean="0">
                <a:solidFill>
                  <a:srgbClr val="FF0000"/>
                </a:solidFill>
              </a:rPr>
              <a:t>采用多线程方式，做了优化，应用暂停时间缩短</a:t>
            </a:r>
            <a:endParaRPr lang="zh-CN" altLang="en-US" sz="1600" smtClean="0"/>
          </a:p>
          <a:p>
            <a:endParaRPr lang="zh-CN" altLang="en-US" sz="2000" smtClean="0"/>
          </a:p>
          <a:p>
            <a:r>
              <a:rPr lang="zh-CN" altLang="en-US" sz="2000" smtClean="0"/>
              <a:t>启用方式：</a:t>
            </a:r>
            <a:endParaRPr lang="en-US" altLang="zh-CN" sz="2000" smtClean="0"/>
          </a:p>
          <a:p>
            <a:pPr lvl="1"/>
            <a:r>
              <a:rPr lang="zh-CN" altLang="en-US" sz="1600" smtClean="0"/>
              <a:t>与新生代相同，用</a:t>
            </a:r>
            <a:r>
              <a:rPr lang="en-US" altLang="zh-CN" sz="1600" smtClean="0">
                <a:solidFill>
                  <a:srgbClr val="FF0000"/>
                </a:solidFill>
              </a:rPr>
              <a:t>-XX:+</a:t>
            </a:r>
            <a:r>
              <a:rPr lang="en-US" altLang="zh-CN" sz="1600" err="1" smtClean="0">
                <a:solidFill>
                  <a:srgbClr val="FF0000"/>
                </a:solidFill>
              </a:rPr>
              <a:t>UseParallelGC</a:t>
            </a:r>
            <a:r>
              <a:rPr lang="zh-CN" altLang="en-US" sz="1600" smtClean="0"/>
              <a:t>指定</a:t>
            </a:r>
            <a:endParaRPr lang="en-US" altLang="zh-CN" sz="1600" smtClean="0"/>
          </a:p>
          <a:p>
            <a:pPr lvl="1"/>
            <a:r>
              <a:rPr lang="zh-CN" altLang="en-US" sz="1600" smtClean="0"/>
              <a:t>默认：</a:t>
            </a:r>
            <a:r>
              <a:rPr lang="en-US" altLang="zh-CN" sz="1600" smtClean="0"/>
              <a:t>server</a:t>
            </a:r>
            <a:r>
              <a:rPr lang="zh-CN" altLang="en-US" sz="1600" smtClean="0"/>
              <a:t>模式或非</a:t>
            </a:r>
            <a:r>
              <a:rPr lang="en-US" altLang="zh-CN" sz="1600" smtClean="0"/>
              <a:t>32</a:t>
            </a:r>
            <a:r>
              <a:rPr lang="zh-CN" altLang="en-US" sz="1600" smtClean="0"/>
              <a:t>位机默认采用这种方式</a:t>
            </a:r>
            <a:endParaRPr lang="zh-CN" altLang="en-US" sz="16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zh-CN" altLang="en-US" smtClean="0"/>
              <a:t>旧生代</a:t>
            </a:r>
            <a:r>
              <a:rPr lang="zh-CN" altLang="zh-CN" smtClean="0"/>
              <a:t>并发</a:t>
            </a:r>
            <a:r>
              <a:rPr lang="en-US" altLang="zh-CN" smtClean="0"/>
              <a:t>GC</a:t>
            </a:r>
            <a:r>
              <a:rPr lang="zh-CN" altLang="zh-CN" smtClean="0"/>
              <a:t>（</a:t>
            </a:r>
            <a:r>
              <a:rPr lang="en-US" altLang="zh-CN" smtClean="0"/>
              <a:t>CMS</a:t>
            </a:r>
            <a:r>
              <a:rPr lang="zh-CN" altLang="zh-CN" smtClean="0"/>
              <a:t>：</a:t>
            </a:r>
            <a:r>
              <a:rPr lang="en-US" altLang="zh-CN" smtClean="0"/>
              <a:t>Concurrent Mark-Sweep GC</a:t>
            </a:r>
            <a:r>
              <a:rPr lang="zh-CN" altLang="zh-CN" smtClean="0"/>
              <a:t>）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000" smtClean="0"/>
              <a:t>收集算法：</a:t>
            </a:r>
            <a:endParaRPr lang="en-US" altLang="zh-CN" sz="2000" smtClean="0"/>
          </a:p>
          <a:p>
            <a:pPr lvl="1"/>
            <a:r>
              <a:rPr lang="zh-CN" altLang="en-US" sz="1600" smtClean="0"/>
              <a:t>标记清除算法实现</a:t>
            </a:r>
          </a:p>
          <a:p>
            <a:endParaRPr lang="zh-CN" altLang="en-US" sz="2000" smtClean="0"/>
          </a:p>
          <a:p>
            <a:r>
              <a:rPr lang="zh-CN" altLang="en-US" sz="2000" smtClean="0"/>
              <a:t>适用场景：</a:t>
            </a:r>
            <a:endParaRPr lang="en-US" altLang="zh-CN" sz="2000" smtClean="0"/>
          </a:p>
          <a:p>
            <a:pPr lvl="1"/>
            <a:r>
              <a:rPr lang="zh-CN" altLang="en-US" sz="1600" smtClean="0"/>
              <a:t>对</a:t>
            </a:r>
            <a:r>
              <a:rPr lang="en-US" altLang="zh-CN" sz="1600" smtClean="0"/>
              <a:t>GC</a:t>
            </a:r>
            <a:r>
              <a:rPr lang="zh-CN" altLang="en-US" sz="1600" smtClean="0">
                <a:solidFill>
                  <a:srgbClr val="FF0000"/>
                </a:solidFill>
              </a:rPr>
              <a:t>并发进行，大大缩短应用暂停时间，但总</a:t>
            </a:r>
            <a:r>
              <a:rPr lang="en-US" altLang="zh-CN" sz="1600" smtClean="0">
                <a:solidFill>
                  <a:srgbClr val="FF0000"/>
                </a:solidFill>
              </a:rPr>
              <a:t>GC</a:t>
            </a:r>
            <a:r>
              <a:rPr lang="zh-CN" altLang="en-US" sz="1600" smtClean="0">
                <a:solidFill>
                  <a:srgbClr val="FF0000"/>
                </a:solidFill>
              </a:rPr>
              <a:t>时间会变长</a:t>
            </a:r>
            <a:endParaRPr lang="zh-CN" altLang="en-US" sz="1600" smtClean="0"/>
          </a:p>
          <a:p>
            <a:endParaRPr lang="zh-CN" altLang="en-US" sz="2000" smtClean="0"/>
          </a:p>
          <a:p>
            <a:r>
              <a:rPr lang="zh-CN" altLang="en-US" sz="2000" smtClean="0"/>
              <a:t>启用方式：</a:t>
            </a:r>
          </a:p>
          <a:p>
            <a:pPr lvl="1"/>
            <a:r>
              <a:rPr lang="en-US" altLang="zh-CN" sz="1600" smtClean="0">
                <a:solidFill>
                  <a:srgbClr val="FF0000"/>
                </a:solidFill>
              </a:rPr>
              <a:t>-</a:t>
            </a:r>
            <a:r>
              <a:rPr lang="en-US" altLang="zh-CN" sz="1600" err="1" smtClean="0">
                <a:solidFill>
                  <a:srgbClr val="FF0000"/>
                </a:solidFill>
              </a:rPr>
              <a:t>XX:UseConcMarkSweepGC</a:t>
            </a:r>
            <a:endParaRPr lang="zh-CN" altLang="en-US" sz="1600" smtClean="0"/>
          </a:p>
          <a:p>
            <a:pPr lvl="1"/>
            <a:r>
              <a:rPr lang="zh-CN" altLang="en-US" sz="1600" smtClean="0"/>
              <a:t>默认回收线程数</a:t>
            </a:r>
            <a:r>
              <a:rPr lang="en-US" altLang="zh-CN" sz="1600" smtClean="0">
                <a:sym typeface="Wingdings" pitchFamily="2" charset="2"/>
              </a:rPr>
              <a:t>: (</a:t>
            </a:r>
            <a:r>
              <a:rPr lang="zh-CN" altLang="en-US" sz="1600" smtClean="0"/>
              <a:t>并行</a:t>
            </a:r>
            <a:r>
              <a:rPr lang="en-US" altLang="zh-CN" sz="1600" smtClean="0"/>
              <a:t>GC</a:t>
            </a:r>
            <a:r>
              <a:rPr lang="zh-CN" altLang="en-US" sz="1600" smtClean="0"/>
              <a:t>线程数</a:t>
            </a:r>
            <a:r>
              <a:rPr lang="en-US" altLang="zh-CN" sz="1600" smtClean="0"/>
              <a:t>+3</a:t>
            </a:r>
            <a:r>
              <a:rPr lang="zh-CN" altLang="en-US" sz="1600" smtClean="0"/>
              <a:t>）</a:t>
            </a:r>
            <a:r>
              <a:rPr lang="en-US" altLang="zh-CN" sz="1600" smtClean="0"/>
              <a:t>/4</a:t>
            </a:r>
            <a:r>
              <a:rPr lang="zh-CN" altLang="en-US" sz="1600" smtClean="0"/>
              <a:t>，也可用</a:t>
            </a:r>
            <a:r>
              <a:rPr lang="en-US" altLang="zh-CN" sz="1600" smtClean="0">
                <a:solidFill>
                  <a:srgbClr val="FF0000"/>
                </a:solidFill>
              </a:rPr>
              <a:t>-</a:t>
            </a:r>
            <a:r>
              <a:rPr lang="en-US" altLang="zh-CN" sz="1600" err="1" smtClean="0">
                <a:solidFill>
                  <a:srgbClr val="FF0000"/>
                </a:solidFill>
              </a:rPr>
              <a:t>XX:ParallelCMSThreads</a:t>
            </a:r>
            <a:r>
              <a:rPr lang="en-US" altLang="zh-CN" sz="1600" smtClean="0">
                <a:solidFill>
                  <a:srgbClr val="FF0000"/>
                </a:solidFill>
              </a:rPr>
              <a:t>=10</a:t>
            </a:r>
            <a:r>
              <a:rPr lang="zh-CN" altLang="en-US" sz="1600" smtClean="0"/>
              <a:t>指定</a:t>
            </a:r>
          </a:p>
          <a:p>
            <a:pPr lvl="1"/>
            <a:r>
              <a:rPr lang="en-US" altLang="zh-CN" sz="1600" smtClean="0">
                <a:solidFill>
                  <a:srgbClr val="FF0000"/>
                </a:solidFill>
              </a:rPr>
              <a:t>-XX:+</a:t>
            </a:r>
            <a:r>
              <a:rPr lang="en-US" altLang="zh-CN" sz="1600" err="1" smtClean="0">
                <a:solidFill>
                  <a:srgbClr val="FF0000"/>
                </a:solidFill>
              </a:rPr>
              <a:t>CMSClassUnloadingEnabled</a:t>
            </a:r>
            <a:r>
              <a:rPr lang="zh-CN" altLang="en-US" sz="1600" smtClean="0"/>
              <a:t>来启用</a:t>
            </a:r>
            <a:r>
              <a:rPr lang="zh-CN" altLang="en-US" sz="1600" smtClean="0">
                <a:solidFill>
                  <a:srgbClr val="FF0000"/>
                </a:solidFill>
              </a:rPr>
              <a:t>持久代</a:t>
            </a:r>
            <a:r>
              <a:rPr lang="zh-CN" altLang="en-US" sz="1600" smtClean="0"/>
              <a:t>使用</a:t>
            </a:r>
            <a:r>
              <a:rPr lang="en-US" altLang="zh-CN" sz="1600" smtClean="0"/>
              <a:t>CMS</a:t>
            </a:r>
            <a:endParaRPr lang="zh-CN" altLang="en-US" sz="120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zh-CN" altLang="en-US" smtClean="0"/>
              <a:t>旧生代</a:t>
            </a:r>
            <a:r>
              <a:rPr lang="zh-CN" altLang="zh-CN" smtClean="0"/>
              <a:t>并发</a:t>
            </a:r>
            <a:r>
              <a:rPr lang="en-US" altLang="zh-CN" smtClean="0"/>
              <a:t>GC</a:t>
            </a:r>
            <a:r>
              <a:rPr lang="zh-CN" altLang="zh-CN" smtClean="0"/>
              <a:t>（</a:t>
            </a:r>
            <a:r>
              <a:rPr lang="en-US" altLang="zh-CN" smtClean="0"/>
              <a:t>CMS</a:t>
            </a:r>
            <a:r>
              <a:rPr lang="zh-CN" altLang="zh-CN" smtClean="0"/>
              <a:t>：</a:t>
            </a:r>
            <a:r>
              <a:rPr lang="en-US" altLang="zh-CN" smtClean="0"/>
              <a:t>Concurrent Mark-Sweep GC</a:t>
            </a:r>
            <a:r>
              <a:rPr lang="zh-CN" altLang="zh-CN" smtClean="0"/>
              <a:t>）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000" smtClean="0"/>
              <a:t>整理垃圾：</a:t>
            </a:r>
          </a:p>
          <a:p>
            <a:pPr lvl="1"/>
            <a:r>
              <a:rPr lang="en-US" altLang="zh-CN" sz="1600" smtClean="0">
                <a:solidFill>
                  <a:srgbClr val="FF0000"/>
                </a:solidFill>
              </a:rPr>
              <a:t>-</a:t>
            </a:r>
            <a:r>
              <a:rPr lang="en-US" altLang="zh-CN" sz="1600" err="1" smtClean="0">
                <a:solidFill>
                  <a:srgbClr val="FF0000"/>
                </a:solidFill>
              </a:rPr>
              <a:t>XX:UseCMSCompactAtFullCollection</a:t>
            </a:r>
            <a:r>
              <a:rPr lang="zh-CN" altLang="en-US" sz="1600" smtClean="0"/>
              <a:t>启动碎片整理功能，每次</a:t>
            </a:r>
            <a:r>
              <a:rPr lang="en-US" altLang="zh-CN" sz="1600" smtClean="0"/>
              <a:t>Full GC</a:t>
            </a:r>
            <a:r>
              <a:rPr lang="zh-CN" altLang="en-US" sz="1600" smtClean="0"/>
              <a:t>后都会整理</a:t>
            </a:r>
          </a:p>
          <a:p>
            <a:pPr lvl="1"/>
            <a:r>
              <a:rPr lang="en-US" altLang="zh-CN" sz="1600" smtClean="0">
                <a:solidFill>
                  <a:srgbClr val="FF0000"/>
                </a:solidFill>
              </a:rPr>
              <a:t>-</a:t>
            </a:r>
            <a:r>
              <a:rPr lang="en-US" altLang="zh-CN" sz="1600" err="1" smtClean="0">
                <a:solidFill>
                  <a:srgbClr val="FF0000"/>
                </a:solidFill>
              </a:rPr>
              <a:t>XX:CMSFullGCsBeforeCompaction</a:t>
            </a:r>
            <a:r>
              <a:rPr lang="en-US" altLang="zh-CN" sz="1600" smtClean="0"/>
              <a:t>=2</a:t>
            </a:r>
            <a:r>
              <a:rPr lang="zh-CN" altLang="en-US" sz="1600" smtClean="0"/>
              <a:t>指定多少次</a:t>
            </a:r>
            <a:r>
              <a:rPr lang="en-US" altLang="zh-CN" sz="1600" smtClean="0"/>
              <a:t>Full GC</a:t>
            </a:r>
            <a:r>
              <a:rPr lang="zh-CN" altLang="en-US" sz="1600" smtClean="0"/>
              <a:t>后才整理。</a:t>
            </a:r>
          </a:p>
          <a:p>
            <a:pPr lvl="1"/>
            <a:r>
              <a:rPr lang="zh-CN" altLang="en-US" sz="1600" smtClean="0"/>
              <a:t>注意：整理需要暂停整个应用</a:t>
            </a:r>
          </a:p>
          <a:p>
            <a:endParaRPr lang="zh-CN" altLang="en-US" sz="2000" smtClean="0"/>
          </a:p>
          <a:p>
            <a:r>
              <a:rPr lang="zh-CN" altLang="en-US" sz="2000" smtClean="0"/>
              <a:t>触发条件：</a:t>
            </a:r>
          </a:p>
          <a:p>
            <a:pPr lvl="1"/>
            <a:r>
              <a:rPr lang="zh-CN" altLang="en-US" sz="1600" smtClean="0"/>
              <a:t>旧生代使用空间达到百分比</a:t>
            </a:r>
            <a:r>
              <a:rPr lang="en-US" altLang="zh-CN" sz="1600" err="1" smtClean="0">
                <a:solidFill>
                  <a:srgbClr val="FF0000"/>
                </a:solidFill>
              </a:rPr>
              <a:t>CMSInitiatingOccupancyFraction</a:t>
            </a:r>
            <a:r>
              <a:rPr lang="en-US" altLang="zh-CN" sz="1600" smtClean="0"/>
              <a:t>=92</a:t>
            </a:r>
          </a:p>
          <a:p>
            <a:pPr lvl="1"/>
            <a:r>
              <a:rPr lang="zh-CN" altLang="en-US" sz="1600" smtClean="0"/>
              <a:t>持久代百分比</a:t>
            </a:r>
            <a:r>
              <a:rPr lang="en-US" altLang="zh-CN" sz="1600" err="1" smtClean="0">
                <a:solidFill>
                  <a:srgbClr val="FF0000"/>
                </a:solidFill>
              </a:rPr>
              <a:t>CMSInitiatingPermOccupancyFraction</a:t>
            </a:r>
            <a:r>
              <a:rPr lang="en-US" altLang="zh-CN" sz="1600" smtClean="0"/>
              <a:t>=92</a:t>
            </a:r>
            <a:endParaRPr lang="zh-CN" altLang="en-US" sz="1600" smtClean="0"/>
          </a:p>
          <a:p>
            <a:pPr lvl="1"/>
            <a:r>
              <a:rPr lang="en-US" altLang="zh-CN" sz="1600" smtClean="0"/>
              <a:t>JVM</a:t>
            </a:r>
            <a:r>
              <a:rPr lang="zh-CN" altLang="en-US" sz="1600" smtClean="0"/>
              <a:t>会根据</a:t>
            </a:r>
            <a:r>
              <a:rPr lang="en-US" altLang="zh-CN" sz="1600" smtClean="0"/>
              <a:t>GC</a:t>
            </a:r>
            <a:r>
              <a:rPr lang="zh-CN" altLang="en-US" sz="1600" smtClean="0"/>
              <a:t>频率、旧生代增长趋势自动触发，可以用</a:t>
            </a:r>
            <a:r>
              <a:rPr lang="en-US" altLang="zh-CN" sz="1600" smtClean="0">
                <a:solidFill>
                  <a:srgbClr val="FF0000"/>
                </a:solidFill>
              </a:rPr>
              <a:t>	</a:t>
            </a:r>
            <a:endParaRPr lang="zh-CN" altLang="en-US" sz="16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Full GC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smtClean="0"/>
              <a:t>什么是</a:t>
            </a:r>
            <a:r>
              <a:rPr lang="en-US" altLang="zh-CN" sz="2000" smtClean="0"/>
              <a:t>Full GC?</a:t>
            </a:r>
          </a:p>
          <a:p>
            <a:pPr lvl="1"/>
            <a:r>
              <a:rPr lang="zh-CN" altLang="en-US" sz="1600" smtClean="0"/>
              <a:t>旧生代和持久代执行</a:t>
            </a:r>
            <a:r>
              <a:rPr lang="en-US" altLang="zh-CN" sz="1600" smtClean="0"/>
              <a:t>GC</a:t>
            </a:r>
            <a:r>
              <a:rPr lang="zh-CN" altLang="en-US" sz="1600" smtClean="0"/>
              <a:t>时，即是对新生代、旧生代、持久代都</a:t>
            </a:r>
            <a:r>
              <a:rPr lang="en-US" altLang="zh-CN" sz="1600" smtClean="0"/>
              <a:t>GC</a:t>
            </a:r>
            <a:r>
              <a:rPr lang="zh-CN" altLang="en-US" sz="1600" smtClean="0"/>
              <a:t>，即</a:t>
            </a:r>
            <a:r>
              <a:rPr lang="en-US" altLang="zh-CN" sz="1600" smtClean="0"/>
              <a:t>Full GC</a:t>
            </a:r>
            <a:r>
              <a:rPr lang="zh-CN" altLang="en-US" sz="1600" smtClean="0"/>
              <a:t>。</a:t>
            </a:r>
          </a:p>
          <a:p>
            <a:endParaRPr lang="zh-CN" altLang="en-US" sz="2000" smtClean="0"/>
          </a:p>
          <a:p>
            <a:r>
              <a:rPr lang="zh-CN" altLang="en-US" sz="2000" smtClean="0"/>
              <a:t>执行过程：</a:t>
            </a:r>
          </a:p>
          <a:p>
            <a:pPr lvl="1"/>
            <a:r>
              <a:rPr lang="zh-CN" altLang="en-US" sz="1600" smtClean="0"/>
              <a:t>首先：新生代</a:t>
            </a:r>
            <a:r>
              <a:rPr lang="en-US" altLang="zh-CN" sz="1600" smtClean="0"/>
              <a:t>GC</a:t>
            </a:r>
            <a:r>
              <a:rPr lang="zh-CN" altLang="en-US" sz="1600" smtClean="0"/>
              <a:t>，</a:t>
            </a:r>
            <a:r>
              <a:rPr lang="en-US" altLang="zh-CN" sz="1600" smtClean="0">
                <a:solidFill>
                  <a:srgbClr val="FF0000"/>
                </a:solidFill>
              </a:rPr>
              <a:t>-</a:t>
            </a:r>
            <a:r>
              <a:rPr lang="en-US" altLang="zh-CN" sz="1600" err="1" smtClean="0">
                <a:solidFill>
                  <a:srgbClr val="FF0000"/>
                </a:solidFill>
              </a:rPr>
              <a:t>XX:ScanengeBeforeFullGC</a:t>
            </a:r>
            <a:r>
              <a:rPr lang="zh-CN" altLang="en-US" sz="1600" smtClean="0"/>
              <a:t>来禁止</a:t>
            </a:r>
            <a:r>
              <a:rPr lang="en-US" altLang="zh-CN" sz="1600" smtClean="0"/>
              <a:t>Full GC</a:t>
            </a:r>
            <a:r>
              <a:rPr lang="zh-CN" altLang="en-US" sz="1600" smtClean="0"/>
              <a:t>时对新生代进行</a:t>
            </a:r>
            <a:r>
              <a:rPr lang="en-US" altLang="zh-CN" sz="1600" smtClean="0"/>
              <a:t>GC</a:t>
            </a:r>
            <a:endParaRPr lang="zh-CN" altLang="en-US" sz="1600" smtClean="0"/>
          </a:p>
          <a:p>
            <a:pPr lvl="1"/>
            <a:r>
              <a:rPr lang="zh-CN" altLang="en-US" sz="1600" smtClean="0"/>
              <a:t>然后：按照旧生代的配置方式对旧生代、持久代进行</a:t>
            </a:r>
            <a:r>
              <a:rPr lang="en-US" altLang="zh-CN" sz="1600" smtClean="0"/>
              <a:t>GC</a:t>
            </a:r>
            <a:r>
              <a:rPr lang="zh-CN" altLang="en-US" sz="1600" smtClean="0"/>
              <a:t>。</a:t>
            </a:r>
            <a:endParaRPr lang="zh-CN" altLang="en-US" sz="16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Full GC</a:t>
            </a:r>
            <a:r>
              <a:rPr lang="zh-CN" altLang="en-US" smtClean="0"/>
              <a:t>触发时机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zh-CN" altLang="en-US" sz="2000" smtClean="0"/>
              <a:t>（</a:t>
            </a:r>
            <a:r>
              <a:rPr lang="en-US" altLang="zh-CN" sz="2000" smtClean="0"/>
              <a:t>1</a:t>
            </a:r>
            <a:r>
              <a:rPr lang="zh-CN" altLang="en-US" sz="2000" smtClean="0"/>
              <a:t>）</a:t>
            </a:r>
            <a:r>
              <a:rPr lang="en-US" altLang="zh-CN" sz="2000" err="1" smtClean="0"/>
              <a:t>System.gc</a:t>
            </a:r>
            <a:r>
              <a:rPr lang="en-US" altLang="zh-CN" sz="2000" smtClean="0"/>
              <a:t>();</a:t>
            </a:r>
          </a:p>
          <a:p>
            <a:pPr lvl="1"/>
            <a:r>
              <a:rPr lang="en-US" altLang="zh-CN" sz="1600" smtClean="0">
                <a:solidFill>
                  <a:srgbClr val="FF0000"/>
                </a:solidFill>
              </a:rPr>
              <a:t>-</a:t>
            </a:r>
            <a:r>
              <a:rPr lang="en-US" altLang="zh-CN" sz="1600" err="1" smtClean="0">
                <a:solidFill>
                  <a:srgbClr val="FF0000"/>
                </a:solidFill>
              </a:rPr>
              <a:t>XX:_DisableExplicitGC</a:t>
            </a:r>
            <a:r>
              <a:rPr lang="zh-CN" altLang="en-US" sz="1600" smtClean="0"/>
              <a:t>禁止</a:t>
            </a:r>
            <a:endParaRPr lang="en-US" altLang="zh-CN" sz="1600" smtClean="0"/>
          </a:p>
          <a:p>
            <a:r>
              <a:rPr lang="zh-CN" altLang="en-US" sz="2000" smtClean="0"/>
              <a:t>（</a:t>
            </a:r>
            <a:r>
              <a:rPr lang="en-US" altLang="zh-CN" sz="2000" smtClean="0"/>
              <a:t>2</a:t>
            </a:r>
            <a:r>
              <a:rPr lang="zh-CN" altLang="en-US" sz="2000" smtClean="0"/>
              <a:t>）</a:t>
            </a:r>
            <a:r>
              <a:rPr lang="zh-CN" altLang="en-US" sz="2000" smtClean="0">
                <a:solidFill>
                  <a:srgbClr val="FF0000"/>
                </a:solidFill>
              </a:rPr>
              <a:t>旧生代空间不足</a:t>
            </a:r>
            <a:r>
              <a:rPr lang="zh-CN" altLang="en-US" sz="2000" smtClean="0"/>
              <a:t>（新生代对象转入、创建大对象、大数组）</a:t>
            </a:r>
            <a:r>
              <a:rPr lang="en-US" altLang="zh-CN" sz="2000" smtClean="0"/>
              <a:t>Full GC</a:t>
            </a:r>
            <a:r>
              <a:rPr lang="zh-CN" altLang="en-US" sz="2000" smtClean="0"/>
              <a:t>后仍然不足报</a:t>
            </a:r>
            <a:r>
              <a:rPr lang="en-US" altLang="zh-CN" sz="2000" err="1" smtClean="0"/>
              <a:t>OutOfMemoryError</a:t>
            </a:r>
            <a:r>
              <a:rPr lang="en-US" altLang="zh-CN" sz="2000" smtClean="0"/>
              <a:t>: Java heap space</a:t>
            </a:r>
            <a:r>
              <a:rPr lang="zh-CN" altLang="en-US" sz="2000" smtClean="0"/>
              <a:t>。</a:t>
            </a:r>
          </a:p>
          <a:p>
            <a:r>
              <a:rPr lang="zh-CN" altLang="en-US" sz="2000" smtClean="0"/>
              <a:t>（</a:t>
            </a:r>
            <a:r>
              <a:rPr lang="en-US" altLang="zh-CN" sz="2000" smtClean="0"/>
              <a:t>3</a:t>
            </a:r>
            <a:r>
              <a:rPr lang="zh-CN" altLang="en-US" sz="2000" smtClean="0"/>
              <a:t>）</a:t>
            </a:r>
            <a:r>
              <a:rPr lang="zh-CN" altLang="en-US" sz="2000" smtClean="0">
                <a:solidFill>
                  <a:srgbClr val="FF0000"/>
                </a:solidFill>
              </a:rPr>
              <a:t>持久代空间满</a:t>
            </a:r>
            <a:r>
              <a:rPr lang="zh-CN" altLang="en-US" sz="2000" smtClean="0"/>
              <a:t>（加载类、反射类、调用方法较多），</a:t>
            </a:r>
            <a:r>
              <a:rPr lang="en-US" altLang="zh-CN" sz="2000" smtClean="0"/>
              <a:t>Full GC</a:t>
            </a:r>
            <a:r>
              <a:rPr lang="zh-CN" altLang="en-US" sz="2000" smtClean="0"/>
              <a:t>后仍然不足报</a:t>
            </a:r>
            <a:r>
              <a:rPr lang="en-US" altLang="zh-CN" sz="2000" err="1" smtClean="0"/>
              <a:t>OutOfMemoryError</a:t>
            </a:r>
            <a:r>
              <a:rPr lang="en-US" altLang="zh-CN" sz="2000" smtClean="0"/>
              <a:t>: </a:t>
            </a:r>
            <a:r>
              <a:rPr lang="en-US" altLang="zh-CN" sz="2000" err="1" smtClean="0"/>
              <a:t>PermGen</a:t>
            </a:r>
            <a:r>
              <a:rPr lang="en-US" altLang="zh-CN" sz="2000" smtClean="0"/>
              <a:t> space</a:t>
            </a:r>
            <a:r>
              <a:rPr lang="zh-CN" altLang="en-US" sz="2000" smtClean="0"/>
              <a:t>。</a:t>
            </a:r>
          </a:p>
          <a:p>
            <a:r>
              <a:rPr lang="zh-CN" altLang="en-US" sz="2000" smtClean="0"/>
              <a:t>（</a:t>
            </a:r>
            <a:r>
              <a:rPr lang="en-US" altLang="zh-CN" sz="2000" smtClean="0"/>
              <a:t>4</a:t>
            </a:r>
            <a:r>
              <a:rPr lang="zh-CN" altLang="en-US" sz="2000" smtClean="0"/>
              <a:t>）</a:t>
            </a:r>
            <a:r>
              <a:rPr lang="en-US" altLang="zh-CN" sz="2000" smtClean="0"/>
              <a:t>CMS GC</a:t>
            </a:r>
            <a:r>
              <a:rPr lang="zh-CN" altLang="en-US" sz="2000" smtClean="0"/>
              <a:t>时出现</a:t>
            </a:r>
            <a:r>
              <a:rPr lang="en-US" altLang="zh-CN" sz="2000" smtClean="0">
                <a:solidFill>
                  <a:srgbClr val="FF0000"/>
                </a:solidFill>
              </a:rPr>
              <a:t>promotion failed</a:t>
            </a:r>
            <a:r>
              <a:rPr lang="zh-CN" altLang="en-US" sz="2000" smtClean="0"/>
              <a:t>（</a:t>
            </a:r>
            <a:r>
              <a:rPr lang="en-US" altLang="zh-CN" sz="2000" smtClean="0"/>
              <a:t>Young GC</a:t>
            </a:r>
            <a:r>
              <a:rPr lang="zh-CN" altLang="en-US" sz="2000" smtClean="0"/>
              <a:t>时</a:t>
            </a:r>
            <a:r>
              <a:rPr lang="en-US" altLang="zh-CN" sz="2000" smtClean="0"/>
              <a:t>From/To</a:t>
            </a:r>
            <a:r>
              <a:rPr lang="zh-CN" altLang="en-US" sz="2000" smtClean="0"/>
              <a:t>放不下，旧生代也放不下）和</a:t>
            </a:r>
            <a:r>
              <a:rPr lang="en-US" altLang="zh-CN" sz="2000" err="1" smtClean="0">
                <a:solidFill>
                  <a:srgbClr val="FF0000"/>
                </a:solidFill>
              </a:rPr>
              <a:t>concurret</a:t>
            </a:r>
            <a:r>
              <a:rPr lang="en-US" altLang="zh-CN" sz="2000" smtClean="0">
                <a:solidFill>
                  <a:srgbClr val="FF0000"/>
                </a:solidFill>
              </a:rPr>
              <a:t> mode failure</a:t>
            </a:r>
            <a:r>
              <a:rPr lang="zh-CN" altLang="en-US" sz="2000" smtClean="0"/>
              <a:t>（</a:t>
            </a:r>
            <a:r>
              <a:rPr lang="en-US" altLang="zh-CN" sz="2000" smtClean="0"/>
              <a:t>CMS GC</a:t>
            </a:r>
            <a:r>
              <a:rPr lang="zh-CN" altLang="en-US" sz="2000" smtClean="0"/>
              <a:t>同时有对象要放入旧生代，但空间不足）</a:t>
            </a:r>
          </a:p>
          <a:p>
            <a:r>
              <a:rPr lang="zh-CN" altLang="en-US" sz="2000" smtClean="0"/>
              <a:t>（</a:t>
            </a:r>
            <a:r>
              <a:rPr lang="en-US" altLang="zh-CN" sz="2000" smtClean="0"/>
              <a:t>5</a:t>
            </a:r>
            <a:r>
              <a:rPr lang="zh-CN" altLang="en-US" sz="2000" smtClean="0"/>
              <a:t>）</a:t>
            </a:r>
            <a:r>
              <a:rPr lang="zh-CN" altLang="en-US" sz="2000" smtClean="0">
                <a:solidFill>
                  <a:srgbClr val="FF0000"/>
                </a:solidFill>
              </a:rPr>
              <a:t>统计</a:t>
            </a:r>
            <a:r>
              <a:rPr lang="en-US" altLang="zh-CN" sz="2000" smtClean="0"/>
              <a:t>Young GC</a:t>
            </a:r>
            <a:r>
              <a:rPr lang="zh-CN" altLang="en-US" sz="2000" smtClean="0"/>
              <a:t>时要移到旧生代的对象大小，大于旧生代剩余空间</a:t>
            </a:r>
          </a:p>
          <a:p>
            <a:r>
              <a:rPr lang="zh-CN" altLang="en-US" sz="2000" smtClean="0"/>
              <a:t>（</a:t>
            </a:r>
            <a:r>
              <a:rPr lang="en-US" altLang="zh-CN" sz="2000" smtClean="0"/>
              <a:t>6</a:t>
            </a:r>
            <a:r>
              <a:rPr lang="zh-CN" altLang="en-US" sz="2000" smtClean="0"/>
              <a:t>）</a:t>
            </a:r>
            <a:r>
              <a:rPr lang="en-US" altLang="zh-CN" sz="2000" smtClean="0">
                <a:solidFill>
                  <a:srgbClr val="FF0000"/>
                </a:solidFill>
              </a:rPr>
              <a:t>RMI</a:t>
            </a:r>
            <a:r>
              <a:rPr lang="zh-CN" altLang="en-US" sz="2000" smtClean="0">
                <a:solidFill>
                  <a:srgbClr val="FF0000"/>
                </a:solidFill>
              </a:rPr>
              <a:t>会</a:t>
            </a:r>
            <a:r>
              <a:rPr lang="en-US" altLang="zh-CN" sz="2000" smtClean="0">
                <a:solidFill>
                  <a:srgbClr val="FF0000"/>
                </a:solidFill>
              </a:rPr>
              <a:t>1</a:t>
            </a:r>
            <a:r>
              <a:rPr lang="zh-CN" altLang="en-US" sz="2000" smtClean="0">
                <a:solidFill>
                  <a:srgbClr val="FF0000"/>
                </a:solidFill>
              </a:rPr>
              <a:t>小时</a:t>
            </a:r>
            <a:r>
              <a:rPr lang="zh-CN" altLang="en-US" sz="2000" smtClean="0"/>
              <a:t>执行一次</a:t>
            </a:r>
            <a:r>
              <a:rPr lang="en-US" altLang="zh-CN" sz="2000" smtClean="0"/>
              <a:t>Full GC</a:t>
            </a:r>
            <a:r>
              <a:rPr lang="zh-CN" altLang="en-US" sz="2000" smtClean="0"/>
              <a:t>，可以用</a:t>
            </a:r>
            <a:r>
              <a:rPr lang="en-US" altLang="zh-CN" sz="2000" smtClean="0">
                <a:solidFill>
                  <a:srgbClr val="FF0000"/>
                </a:solidFill>
              </a:rPr>
              <a:t>-Java -</a:t>
            </a:r>
            <a:r>
              <a:rPr lang="en-US" altLang="zh-CN" sz="2000" err="1" smtClean="0">
                <a:solidFill>
                  <a:srgbClr val="FF0000"/>
                </a:solidFill>
              </a:rPr>
              <a:t>Dsun.rmi.dgc.client.gcInterval</a:t>
            </a:r>
            <a:r>
              <a:rPr lang="en-US" altLang="zh-CN" sz="2000" smtClean="0">
                <a:solidFill>
                  <a:srgbClr val="FF0000"/>
                </a:solidFill>
              </a:rPr>
              <a:t>=3600000</a:t>
            </a:r>
            <a:r>
              <a:rPr lang="zh-CN" altLang="en-US" sz="2000" smtClean="0"/>
              <a:t>来设置间隔</a:t>
            </a:r>
            <a:endParaRPr lang="en-US" altLang="zh-CN" sz="2000" smtClean="0"/>
          </a:p>
          <a:p>
            <a:pPr marL="742950" lvl="2" indent="-342900"/>
            <a:r>
              <a:rPr lang="zh-CN" altLang="en-US" sz="1200" smtClean="0"/>
              <a:t>用</a:t>
            </a:r>
            <a:r>
              <a:rPr lang="en-US" altLang="zh-CN" sz="1200" smtClean="0">
                <a:solidFill>
                  <a:srgbClr val="FF0000"/>
                </a:solidFill>
              </a:rPr>
              <a:t>-</a:t>
            </a:r>
            <a:r>
              <a:rPr lang="en-US" altLang="zh-CN" sz="1200" err="1" smtClean="0">
                <a:solidFill>
                  <a:srgbClr val="FF0000"/>
                </a:solidFill>
              </a:rPr>
              <a:t>XX:_DisableExplicitGC</a:t>
            </a:r>
            <a:r>
              <a:rPr lang="zh-CN" altLang="en-US" sz="1200" smtClean="0"/>
              <a:t>禁止</a:t>
            </a:r>
            <a:r>
              <a:rPr lang="en-US" altLang="zh-CN" sz="1200" smtClean="0"/>
              <a:t>RMI</a:t>
            </a:r>
            <a:r>
              <a:rPr lang="zh-CN" altLang="en-US" sz="1200" smtClean="0"/>
              <a:t>调用</a:t>
            </a:r>
            <a:r>
              <a:rPr lang="en-US" altLang="zh-CN" sz="1200" err="1" smtClean="0"/>
              <a:t>System.gc</a:t>
            </a:r>
            <a:r>
              <a:rPr lang="en-US" altLang="zh-CN" sz="1200" smtClean="0"/>
              <a:t>()</a:t>
            </a:r>
            <a:endParaRPr lang="zh-CN" altLang="en-US" sz="16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GC</a:t>
            </a:r>
            <a:r>
              <a:rPr lang="zh-CN" altLang="en-US" smtClean="0"/>
              <a:t>套餐</a:t>
            </a:r>
            <a:endParaRPr lang="zh-CN" altLang="en-US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</p:nvPr>
        </p:nvGraphicFramePr>
        <p:xfrm>
          <a:off x="539551" y="1484784"/>
          <a:ext cx="8136906" cy="38164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56385"/>
                <a:gridCol w="1968219"/>
                <a:gridCol w="2712302"/>
              </a:tblGrid>
              <a:tr h="381643"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zh-CN" sz="1600" b="1" kern="100"/>
                        <a:t>默认</a:t>
                      </a:r>
                      <a:r>
                        <a:rPr lang="en-US" sz="1600" b="1" kern="100"/>
                        <a:t>GC</a:t>
                      </a:r>
                      <a:r>
                        <a:rPr lang="zh-CN" sz="1600" b="1" kern="100"/>
                        <a:t>配置</a:t>
                      </a:r>
                      <a:endParaRPr lang="zh-CN" sz="1600" b="1" kern="100">
                        <a:solidFill>
                          <a:srgbClr val="000000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zh-CN" sz="1600" b="1" kern="100"/>
                        <a:t>新生代</a:t>
                      </a:r>
                      <a:r>
                        <a:rPr lang="en-US" sz="1600" b="1" kern="100"/>
                        <a:t>GC</a:t>
                      </a:r>
                      <a:r>
                        <a:rPr lang="zh-CN" sz="1600" b="1" kern="100"/>
                        <a:t>方式</a:t>
                      </a:r>
                      <a:endParaRPr lang="zh-CN" sz="1600" b="1" kern="100">
                        <a:solidFill>
                          <a:srgbClr val="000000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zh-CN" sz="1600" b="1" kern="100"/>
                        <a:t>旧生代持久代</a:t>
                      </a:r>
                      <a:r>
                        <a:rPr lang="en-US" sz="1600" b="1" kern="100"/>
                        <a:t>GC</a:t>
                      </a:r>
                      <a:r>
                        <a:rPr lang="zh-CN" sz="1600" b="1" kern="100"/>
                        <a:t>方式</a:t>
                      </a:r>
                      <a:endParaRPr lang="zh-CN" sz="1600" b="1" kern="100">
                        <a:solidFill>
                          <a:srgbClr val="000000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81643"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FF0000"/>
                          </a:solidFill>
                        </a:rPr>
                        <a:t>client</a:t>
                      </a:r>
                      <a:r>
                        <a:rPr lang="zh-CN" sz="1600" kern="100">
                          <a:solidFill>
                            <a:srgbClr val="FF0000"/>
                          </a:solidFill>
                        </a:rPr>
                        <a:t>模式</a:t>
                      </a:r>
                      <a:endParaRPr lang="zh-CN" sz="1600" kern="100">
                        <a:solidFill>
                          <a:srgbClr val="FF0000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rgbClr val="FF0000"/>
                          </a:solidFill>
                        </a:rPr>
                        <a:t>串行</a:t>
                      </a:r>
                      <a:endParaRPr lang="zh-CN" sz="1600" kern="100">
                        <a:solidFill>
                          <a:srgbClr val="FF0000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rgbClr val="FF0000"/>
                          </a:solidFill>
                        </a:rPr>
                        <a:t>串行</a:t>
                      </a:r>
                      <a:endParaRPr lang="zh-CN" sz="1600" kern="100">
                        <a:solidFill>
                          <a:srgbClr val="FF0000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81643"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FF0000"/>
                          </a:solidFill>
                        </a:rPr>
                        <a:t>server</a:t>
                      </a:r>
                      <a:r>
                        <a:rPr lang="zh-CN" sz="1600" kern="100">
                          <a:solidFill>
                            <a:srgbClr val="FF0000"/>
                          </a:solidFill>
                        </a:rPr>
                        <a:t>模式</a:t>
                      </a:r>
                      <a:endParaRPr lang="zh-CN" sz="1600" kern="100">
                        <a:solidFill>
                          <a:srgbClr val="FF0000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rgbClr val="FF0000"/>
                          </a:solidFill>
                        </a:rPr>
                        <a:t>并行回收</a:t>
                      </a:r>
                      <a:endParaRPr lang="zh-CN" sz="1600" kern="100">
                        <a:solidFill>
                          <a:srgbClr val="FF0000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rgbClr val="FF0000"/>
                          </a:solidFill>
                        </a:rPr>
                        <a:t>并行</a:t>
                      </a:r>
                      <a:r>
                        <a:rPr lang="en-US" sz="1600" kern="100">
                          <a:solidFill>
                            <a:srgbClr val="FF0000"/>
                          </a:solidFill>
                        </a:rPr>
                        <a:t>GC</a:t>
                      </a:r>
                      <a:endParaRPr lang="zh-CN" sz="1600" kern="100">
                        <a:solidFill>
                          <a:srgbClr val="FF0000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81643"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600" kern="100"/>
                        <a:t>-XX:+</a:t>
                      </a:r>
                      <a:r>
                        <a:rPr lang="en-US" sz="1600" kern="100" err="1"/>
                        <a:t>UseSerialGC</a:t>
                      </a:r>
                      <a:endParaRPr lang="zh-CN" sz="1600" kern="100">
                        <a:solidFill>
                          <a:srgbClr val="000000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zh-CN" sz="1600" kern="100"/>
                        <a:t>串行</a:t>
                      </a:r>
                      <a:r>
                        <a:rPr lang="en-US" sz="1600" kern="100"/>
                        <a:t>GC</a:t>
                      </a:r>
                      <a:endParaRPr lang="zh-CN" sz="1600" kern="100">
                        <a:solidFill>
                          <a:srgbClr val="000000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zh-CN" sz="1600" kern="100"/>
                        <a:t>串行</a:t>
                      </a:r>
                      <a:r>
                        <a:rPr lang="en-US" sz="1600" kern="100"/>
                        <a:t>GC</a:t>
                      </a:r>
                      <a:endParaRPr lang="zh-CN" sz="1600" kern="100">
                        <a:solidFill>
                          <a:srgbClr val="000000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81643"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600" kern="100"/>
                        <a:t>-XX:+</a:t>
                      </a:r>
                      <a:r>
                        <a:rPr lang="en-US" sz="1600" kern="100" err="1"/>
                        <a:t>UseParallelGC</a:t>
                      </a:r>
                      <a:endParaRPr lang="zh-CN" sz="1600" kern="100">
                        <a:solidFill>
                          <a:srgbClr val="000000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zh-CN" sz="1600" kern="100"/>
                        <a:t>并行回收</a:t>
                      </a:r>
                      <a:r>
                        <a:rPr lang="en-US" sz="1600" kern="100"/>
                        <a:t>GC</a:t>
                      </a:r>
                      <a:endParaRPr lang="zh-CN" sz="1600" kern="100">
                        <a:solidFill>
                          <a:srgbClr val="000000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zh-CN" sz="1600" kern="100"/>
                        <a:t>并行</a:t>
                      </a:r>
                      <a:r>
                        <a:rPr lang="en-US" sz="1600" kern="100"/>
                        <a:t>GC</a:t>
                      </a:r>
                      <a:endParaRPr lang="zh-CN" sz="1600" kern="100">
                        <a:solidFill>
                          <a:srgbClr val="000000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81643"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FF0000"/>
                          </a:solidFill>
                        </a:rPr>
                        <a:t>-XX:+</a:t>
                      </a:r>
                      <a:r>
                        <a:rPr lang="en-US" sz="1600" kern="100" err="1">
                          <a:solidFill>
                            <a:srgbClr val="FF0000"/>
                          </a:solidFill>
                        </a:rPr>
                        <a:t>UseConcMarkSweepGC</a:t>
                      </a:r>
                      <a:endParaRPr lang="zh-CN" sz="1600" kern="100">
                        <a:solidFill>
                          <a:srgbClr val="FF0000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zh-CN" sz="1600" kern="100"/>
                        <a:t>并行</a:t>
                      </a:r>
                      <a:r>
                        <a:rPr lang="en-US" sz="1600" kern="100"/>
                        <a:t>GC</a:t>
                      </a:r>
                      <a:endParaRPr lang="zh-CN" sz="1600" kern="100">
                        <a:solidFill>
                          <a:srgbClr val="000000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zh-CN" sz="1600" kern="100"/>
                        <a:t>并发</a:t>
                      </a:r>
                      <a:r>
                        <a:rPr lang="en-US" sz="1600" kern="100"/>
                        <a:t>GC(failure</a:t>
                      </a:r>
                      <a:r>
                        <a:rPr lang="zh-CN" sz="1600" kern="100"/>
                        <a:t>串行</a:t>
                      </a:r>
                      <a:r>
                        <a:rPr lang="en-US" sz="1600" kern="100"/>
                        <a:t>GC)</a:t>
                      </a:r>
                      <a:endParaRPr lang="zh-CN" sz="1600" kern="100">
                        <a:solidFill>
                          <a:srgbClr val="000000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81643"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600" kern="100"/>
                        <a:t>-XX:+</a:t>
                      </a:r>
                      <a:r>
                        <a:rPr lang="en-US" sz="1600" kern="100" err="1"/>
                        <a:t>UseParNewGC</a:t>
                      </a:r>
                      <a:endParaRPr lang="zh-CN" sz="1600" kern="100">
                        <a:solidFill>
                          <a:srgbClr val="000000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zh-CN" sz="1600" kern="100"/>
                        <a:t>并行</a:t>
                      </a:r>
                      <a:r>
                        <a:rPr lang="en-US" sz="1600" kern="100"/>
                        <a:t>GC</a:t>
                      </a:r>
                      <a:endParaRPr lang="zh-CN" sz="1600" kern="100">
                        <a:solidFill>
                          <a:srgbClr val="000000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zh-CN" sz="1600" kern="100"/>
                        <a:t>并行</a:t>
                      </a:r>
                      <a:r>
                        <a:rPr lang="en-US" sz="1600" kern="100"/>
                        <a:t>GC</a:t>
                      </a:r>
                      <a:endParaRPr lang="zh-CN" sz="1600" kern="100">
                        <a:solidFill>
                          <a:srgbClr val="000000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81643"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600" kern="100"/>
                        <a:t>-XX:+</a:t>
                      </a:r>
                      <a:r>
                        <a:rPr lang="en-US" sz="1600" kern="100" err="1"/>
                        <a:t>UseParallelOldGC</a:t>
                      </a:r>
                      <a:endParaRPr lang="zh-CN" sz="1600" kern="100">
                        <a:solidFill>
                          <a:srgbClr val="000000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zh-CN" sz="1600" kern="100"/>
                        <a:t>并行回收</a:t>
                      </a:r>
                      <a:r>
                        <a:rPr lang="en-US" sz="1600" kern="100"/>
                        <a:t>GC</a:t>
                      </a:r>
                      <a:endParaRPr lang="zh-CN" sz="1600" kern="100">
                        <a:solidFill>
                          <a:srgbClr val="000000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zh-CN" sz="1600" kern="100"/>
                        <a:t>并行</a:t>
                      </a:r>
                      <a:r>
                        <a:rPr lang="en-US" sz="1600" kern="100"/>
                        <a:t>GC</a:t>
                      </a:r>
                      <a:endParaRPr lang="zh-CN" sz="1600" kern="100">
                        <a:solidFill>
                          <a:srgbClr val="000000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763284"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600" kern="100"/>
                        <a:t>-XX:+</a:t>
                      </a:r>
                      <a:r>
                        <a:rPr lang="en-US" sz="1600" kern="100" err="1"/>
                        <a:t>UseConcMarkSweepGC</a:t>
                      </a:r>
                      <a:endParaRPr lang="zh-CN" sz="1600" kern="100"/>
                    </a:p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600" kern="100"/>
                        <a:t>-XX:-</a:t>
                      </a:r>
                      <a:r>
                        <a:rPr lang="en-US" sz="1600" kern="100" err="1"/>
                        <a:t>UseParNewGC</a:t>
                      </a:r>
                      <a:endParaRPr lang="zh-CN" sz="1600" kern="100">
                        <a:solidFill>
                          <a:srgbClr val="000000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zh-CN" sz="1600" kern="100"/>
                        <a:t>串行</a:t>
                      </a:r>
                      <a:r>
                        <a:rPr lang="en-US" sz="1600" kern="100"/>
                        <a:t>GC</a:t>
                      </a:r>
                      <a:endParaRPr lang="zh-CN" sz="1600" kern="100">
                        <a:solidFill>
                          <a:srgbClr val="000000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zh-CN" sz="1600" kern="100"/>
                        <a:t>并发</a:t>
                      </a:r>
                      <a:r>
                        <a:rPr lang="en-US" sz="1600" kern="100"/>
                        <a:t>GC(failure</a:t>
                      </a:r>
                      <a:r>
                        <a:rPr lang="zh-CN" sz="1600" kern="100"/>
                        <a:t>串行</a:t>
                      </a:r>
                      <a:r>
                        <a:rPr lang="en-US" sz="1600" kern="100"/>
                        <a:t>GC)</a:t>
                      </a:r>
                      <a:endParaRPr lang="zh-CN" sz="1600" kern="100">
                        <a:solidFill>
                          <a:srgbClr val="000000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611560" y="5661248"/>
            <a:ext cx="68407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mtClean="0"/>
              <a:t>不支持组合：</a:t>
            </a:r>
            <a:endParaRPr lang="en-US" altLang="zh-CN" smtClean="0"/>
          </a:p>
          <a:p>
            <a:r>
              <a:rPr lang="en-US" altLang="zh-CN" smtClean="0"/>
              <a:t>	-XX:+</a:t>
            </a:r>
            <a:r>
              <a:rPr lang="en-US" altLang="zh-CN" err="1" smtClean="0"/>
              <a:t>UseParNewGC</a:t>
            </a:r>
            <a:r>
              <a:rPr lang="en-US" altLang="zh-CN" smtClean="0"/>
              <a:t> -</a:t>
            </a:r>
            <a:r>
              <a:rPr lang="en-US" altLang="zh-CN" err="1" smtClean="0"/>
              <a:t>XX:UseParallelOldGC</a:t>
            </a:r>
            <a:endParaRPr lang="zh-CN" altLang="zh-CN" smtClean="0"/>
          </a:p>
          <a:p>
            <a:r>
              <a:rPr lang="en-US" altLang="zh-CN" smtClean="0"/>
              <a:t>	-XX:+</a:t>
            </a:r>
            <a:r>
              <a:rPr lang="en-US" altLang="zh-CN" err="1" smtClean="0"/>
              <a:t>UseParNewGC</a:t>
            </a:r>
            <a:r>
              <a:rPr lang="en-US" altLang="zh-CN" smtClean="0"/>
              <a:t> -</a:t>
            </a:r>
            <a:r>
              <a:rPr lang="en-US" altLang="zh-CN" err="1" smtClean="0"/>
              <a:t>XX:UseSerialGC</a:t>
            </a:r>
            <a:endParaRPr lang="zh-CN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GC</a:t>
            </a:r>
            <a:r>
              <a:rPr lang="zh-CN" altLang="en-US" smtClean="0"/>
              <a:t>配置的原则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smtClean="0"/>
              <a:t>吞吐量优先：</a:t>
            </a:r>
          </a:p>
          <a:p>
            <a:pPr lvl="1"/>
            <a:r>
              <a:rPr lang="zh-CN" altLang="en-US" smtClean="0"/>
              <a:t>吞吐量</a:t>
            </a:r>
            <a:r>
              <a:rPr lang="en-US" altLang="zh-CN" smtClean="0"/>
              <a:t>=GC</a:t>
            </a:r>
            <a:r>
              <a:rPr lang="zh-CN" altLang="en-US" smtClean="0"/>
              <a:t>消耗时间</a:t>
            </a:r>
            <a:r>
              <a:rPr lang="en-US" altLang="zh-CN" smtClean="0"/>
              <a:t>/</a:t>
            </a:r>
            <a:r>
              <a:rPr lang="zh-CN" altLang="en-US" smtClean="0"/>
              <a:t>应用运行总时间</a:t>
            </a:r>
            <a:endParaRPr lang="en-US" altLang="zh-CN" smtClean="0"/>
          </a:p>
          <a:p>
            <a:pPr lvl="1"/>
            <a:r>
              <a:rPr lang="zh-CN" altLang="en-US" smtClean="0"/>
              <a:t>默认是</a:t>
            </a:r>
            <a:r>
              <a:rPr lang="en-US" altLang="zh-CN" smtClean="0">
                <a:solidFill>
                  <a:srgbClr val="FF0000"/>
                </a:solidFill>
              </a:rPr>
              <a:t>-</a:t>
            </a:r>
            <a:r>
              <a:rPr lang="en-US" altLang="zh-CN" err="1" smtClean="0">
                <a:solidFill>
                  <a:srgbClr val="FF0000"/>
                </a:solidFill>
              </a:rPr>
              <a:t>XX:GCTimeRatio</a:t>
            </a:r>
            <a:r>
              <a:rPr lang="en-US" altLang="zh-CN" smtClean="0">
                <a:solidFill>
                  <a:srgbClr val="FF0000"/>
                </a:solidFill>
              </a:rPr>
              <a:t>=99%</a:t>
            </a:r>
            <a:r>
              <a:rPr lang="zh-CN" altLang="en-US" smtClean="0">
                <a:solidFill>
                  <a:srgbClr val="FF0000"/>
                </a:solidFill>
              </a:rPr>
              <a:t>（程序运行</a:t>
            </a:r>
            <a:r>
              <a:rPr lang="en-US" altLang="zh-CN" smtClean="0">
                <a:solidFill>
                  <a:srgbClr val="FF0000"/>
                </a:solidFill>
              </a:rPr>
              <a:t>100</a:t>
            </a:r>
            <a:r>
              <a:rPr lang="zh-CN" altLang="en-US" smtClean="0">
                <a:solidFill>
                  <a:srgbClr val="FF0000"/>
                </a:solidFill>
              </a:rPr>
              <a:t>分，</a:t>
            </a:r>
            <a:r>
              <a:rPr lang="en-US" altLang="zh-CN" smtClean="0">
                <a:solidFill>
                  <a:srgbClr val="FF0000"/>
                </a:solidFill>
              </a:rPr>
              <a:t>GC1</a:t>
            </a:r>
            <a:r>
              <a:rPr lang="zh-CN" altLang="en-US" smtClean="0">
                <a:solidFill>
                  <a:srgbClr val="FF0000"/>
                </a:solidFill>
              </a:rPr>
              <a:t>分钟）</a:t>
            </a:r>
          </a:p>
          <a:p>
            <a:endParaRPr lang="zh-CN" altLang="en-US" smtClean="0"/>
          </a:p>
          <a:p>
            <a:r>
              <a:rPr lang="zh-CN" altLang="en-US" smtClean="0"/>
              <a:t>暂停时间优先：</a:t>
            </a:r>
          </a:p>
          <a:p>
            <a:pPr lvl="1"/>
            <a:r>
              <a:rPr lang="zh-CN" altLang="en-US" smtClean="0"/>
              <a:t>暂停时间</a:t>
            </a:r>
            <a:r>
              <a:rPr lang="en-US" altLang="zh-CN" smtClean="0"/>
              <a:t>=GC</a:t>
            </a:r>
            <a:r>
              <a:rPr lang="zh-CN" altLang="en-US" smtClean="0"/>
              <a:t>每次造成的应用暂停时间。</a:t>
            </a:r>
            <a:endParaRPr lang="en-US" altLang="zh-CN" smtClean="0"/>
          </a:p>
          <a:p>
            <a:pPr lvl="1"/>
            <a:r>
              <a:rPr lang="zh-CN" altLang="en-US" smtClean="0"/>
              <a:t>默认不启用该策略。</a:t>
            </a:r>
            <a:endParaRPr lang="en-US" altLang="zh-CN" smtClean="0"/>
          </a:p>
          <a:p>
            <a:pPr lvl="1"/>
            <a:r>
              <a:rPr lang="zh-CN" altLang="en-US" smtClean="0"/>
              <a:t>可通过</a:t>
            </a:r>
            <a:r>
              <a:rPr lang="en-US" altLang="zh-CN" smtClean="0">
                <a:solidFill>
                  <a:srgbClr val="FF0000"/>
                </a:solidFill>
              </a:rPr>
              <a:t>-</a:t>
            </a:r>
            <a:r>
              <a:rPr lang="en-US" altLang="zh-CN" err="1" smtClean="0">
                <a:solidFill>
                  <a:srgbClr val="FF0000"/>
                </a:solidFill>
              </a:rPr>
              <a:t>XX:MaxGCPauseMillis</a:t>
            </a:r>
            <a:r>
              <a:rPr lang="en-US" altLang="zh-CN" smtClean="0">
                <a:solidFill>
                  <a:srgbClr val="FF0000"/>
                </a:solidFill>
              </a:rPr>
              <a:t>=n</a:t>
            </a:r>
            <a:r>
              <a:rPr lang="zh-CN" altLang="en-US" smtClean="0"/>
              <a:t>来设定停顿时间范围。</a:t>
            </a:r>
          </a:p>
          <a:p>
            <a:endParaRPr lang="en-US" altLang="zh-CN" smtClean="0"/>
          </a:p>
          <a:p>
            <a:pPr lvl="1"/>
            <a:r>
              <a:rPr lang="zh-CN" altLang="en-US" smtClean="0">
                <a:solidFill>
                  <a:srgbClr val="FF0000"/>
                </a:solidFill>
              </a:rPr>
              <a:t>如果以上两个参数都设定，则先满足暂停时间策略，再满足吞吐量策略。但总的目标应该是，降低</a:t>
            </a:r>
            <a:r>
              <a:rPr lang="en-US" altLang="zh-CN" smtClean="0">
                <a:solidFill>
                  <a:srgbClr val="FF0000"/>
                </a:solidFill>
              </a:rPr>
              <a:t>GC</a:t>
            </a:r>
            <a:r>
              <a:rPr lang="zh-CN" altLang="en-US" smtClean="0">
                <a:solidFill>
                  <a:srgbClr val="FF0000"/>
                </a:solidFill>
              </a:rPr>
              <a:t>对应用的影响。</a:t>
            </a:r>
            <a:endParaRPr lang="en-US" altLang="zh-CN" smtClean="0">
              <a:solidFill>
                <a:srgbClr val="FF0000"/>
              </a:solidFill>
            </a:endParaRPr>
          </a:p>
          <a:p>
            <a:pPr lvl="1"/>
            <a:endParaRPr lang="zh-CN" altLang="en-US" smtClean="0"/>
          </a:p>
          <a:p>
            <a:r>
              <a:rPr lang="en-US" altLang="zh-CN" smtClean="0"/>
              <a:t>Full GC</a:t>
            </a:r>
            <a:r>
              <a:rPr lang="zh-CN" altLang="en-US" smtClean="0"/>
              <a:t>次数不能太频繁</a:t>
            </a:r>
          </a:p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总结</a:t>
            </a:r>
            <a:r>
              <a:rPr lang="en-US" altLang="zh-CN" smtClean="0"/>
              <a:t>3</a:t>
            </a:r>
            <a:r>
              <a:rPr lang="zh-CN" altLang="en-US" smtClean="0"/>
              <a:t>下</a:t>
            </a:r>
            <a:r>
              <a:rPr lang="en-US" altLang="zh-CN" smtClean="0"/>
              <a:t>:GC</a:t>
            </a:r>
            <a:r>
              <a:rPr lang="zh-CN" altLang="en-US" smtClean="0"/>
              <a:t>配置</a:t>
            </a:r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5069160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sz="2400" smtClean="0"/>
              <a:t>垃圾收集方式：引用计数收集器，对象引用遍历</a:t>
            </a:r>
          </a:p>
          <a:p>
            <a:r>
              <a:rPr lang="zh-CN" altLang="en-US" sz="2400" smtClean="0"/>
              <a:t>垃圾收集算法：复制、标记清除、标记压缩</a:t>
            </a:r>
          </a:p>
          <a:p>
            <a:r>
              <a:rPr lang="en-US" altLang="zh-CN" sz="2400" err="1" smtClean="0"/>
              <a:t>YoungGC</a:t>
            </a:r>
            <a:r>
              <a:rPr lang="zh-CN" altLang="en-US" sz="2400" smtClean="0"/>
              <a:t>：</a:t>
            </a:r>
          </a:p>
          <a:p>
            <a:pPr lvl="1"/>
            <a:r>
              <a:rPr lang="zh-CN" altLang="en-US" sz="1900" smtClean="0"/>
              <a:t>串行</a:t>
            </a:r>
            <a:r>
              <a:rPr lang="en-US" altLang="zh-CN" sz="1900" smtClean="0"/>
              <a:t>GC(Serial)</a:t>
            </a:r>
            <a:r>
              <a:rPr lang="zh-CN" altLang="en-US" sz="1900" smtClean="0"/>
              <a:t>：单线程</a:t>
            </a:r>
            <a:r>
              <a:rPr lang="en-US" altLang="zh-CN" sz="1900" smtClean="0"/>
              <a:t>/</a:t>
            </a:r>
            <a:r>
              <a:rPr lang="zh-CN" altLang="en-US" sz="1900" smtClean="0"/>
              <a:t>单</a:t>
            </a:r>
            <a:r>
              <a:rPr lang="en-US" altLang="zh-CN" sz="1900" smtClean="0"/>
              <a:t>CPU/</a:t>
            </a:r>
            <a:r>
              <a:rPr lang="zh-CN" altLang="en-US" sz="1900" smtClean="0"/>
              <a:t>新生代小，默认</a:t>
            </a:r>
            <a:r>
              <a:rPr lang="en-US" altLang="zh-CN" sz="1900" smtClean="0"/>
              <a:t>client</a:t>
            </a:r>
            <a:r>
              <a:rPr lang="zh-CN" altLang="en-US" sz="1900" smtClean="0"/>
              <a:t>或</a:t>
            </a:r>
            <a:r>
              <a:rPr lang="en-US" altLang="zh-CN" sz="1900" smtClean="0"/>
              <a:t>32</a:t>
            </a:r>
            <a:r>
              <a:rPr lang="zh-CN" altLang="en-US" sz="1900" smtClean="0"/>
              <a:t>位</a:t>
            </a:r>
          </a:p>
          <a:p>
            <a:pPr lvl="2"/>
            <a:r>
              <a:rPr lang="zh-CN" altLang="en-US" sz="1900" smtClean="0"/>
              <a:t>启用：</a:t>
            </a:r>
            <a:r>
              <a:rPr lang="en-US" altLang="zh-CN" sz="1900" u="sng" smtClean="0">
                <a:solidFill>
                  <a:srgbClr val="FF0000"/>
                </a:solidFill>
              </a:rPr>
              <a:t>-XX:+</a:t>
            </a:r>
            <a:r>
              <a:rPr lang="en-US" altLang="zh-CN" sz="1900" u="sng" err="1" smtClean="0">
                <a:solidFill>
                  <a:srgbClr val="FF0000"/>
                </a:solidFill>
              </a:rPr>
              <a:t>UseSerialGC</a:t>
            </a:r>
            <a:endParaRPr lang="en-US" altLang="zh-CN" sz="1900" u="sng" smtClean="0">
              <a:solidFill>
                <a:srgbClr val="FF0000"/>
              </a:solidFill>
            </a:endParaRPr>
          </a:p>
          <a:p>
            <a:pPr lvl="2"/>
            <a:r>
              <a:rPr lang="zh-CN" altLang="en-US" sz="1900" smtClean="0"/>
              <a:t>比例：</a:t>
            </a:r>
            <a:r>
              <a:rPr lang="en-US" altLang="zh-CN" sz="1900" u="sng" smtClean="0">
                <a:solidFill>
                  <a:srgbClr val="FF0000"/>
                </a:solidFill>
              </a:rPr>
              <a:t>-</a:t>
            </a:r>
            <a:r>
              <a:rPr lang="en-US" altLang="zh-CN" sz="1900" u="sng" err="1" smtClean="0">
                <a:solidFill>
                  <a:srgbClr val="FF0000"/>
                </a:solidFill>
              </a:rPr>
              <a:t>XX:SurivorRatio</a:t>
            </a:r>
            <a:r>
              <a:rPr lang="en-US" altLang="zh-CN" sz="1900" u="sng" smtClean="0">
                <a:solidFill>
                  <a:srgbClr val="FF0000"/>
                </a:solidFill>
              </a:rPr>
              <a:t>=8</a:t>
            </a:r>
            <a:r>
              <a:rPr lang="zh-CN" altLang="en-US" sz="1900" smtClean="0"/>
              <a:t>，如</a:t>
            </a:r>
            <a:r>
              <a:rPr lang="en-US" altLang="zh-CN" sz="1900" smtClean="0"/>
              <a:t>-</a:t>
            </a:r>
            <a:r>
              <a:rPr lang="en-US" altLang="zh-CN" sz="1900" err="1" smtClean="0"/>
              <a:t>Xmn</a:t>
            </a:r>
            <a:r>
              <a:rPr lang="en-US" altLang="zh-CN" sz="1900" smtClean="0"/>
              <a:t>=10MB</a:t>
            </a:r>
            <a:r>
              <a:rPr lang="zh-CN" altLang="en-US" sz="1900" smtClean="0"/>
              <a:t>，则</a:t>
            </a:r>
            <a:r>
              <a:rPr lang="en-US" altLang="zh-CN" sz="1900" smtClean="0"/>
              <a:t>Eden=8,From=To=1</a:t>
            </a:r>
          </a:p>
          <a:p>
            <a:pPr lvl="2"/>
            <a:endParaRPr lang="en-US" altLang="zh-CN" sz="1900" smtClean="0"/>
          </a:p>
          <a:p>
            <a:pPr lvl="1"/>
            <a:r>
              <a:rPr lang="zh-CN" altLang="en-US" sz="1900" smtClean="0"/>
              <a:t>并行回收</a:t>
            </a:r>
            <a:r>
              <a:rPr lang="en-US" altLang="zh-CN" sz="1900" smtClean="0"/>
              <a:t>GC(Parallel Scavenge)</a:t>
            </a:r>
            <a:r>
              <a:rPr lang="zh-CN" altLang="en-US" sz="1900" smtClean="0"/>
              <a:t>：多线程</a:t>
            </a:r>
            <a:r>
              <a:rPr lang="en-US" altLang="zh-CN" sz="1900" smtClean="0"/>
              <a:t>/</a:t>
            </a:r>
            <a:r>
              <a:rPr lang="zh-CN" altLang="en-US" sz="1900" smtClean="0"/>
              <a:t>多</a:t>
            </a:r>
            <a:r>
              <a:rPr lang="en-US" altLang="zh-CN" sz="1900" smtClean="0"/>
              <a:t>CPU</a:t>
            </a:r>
            <a:r>
              <a:rPr lang="zh-CN" altLang="en-US" sz="1900" smtClean="0"/>
              <a:t>，默认</a:t>
            </a:r>
            <a:r>
              <a:rPr lang="en-US" altLang="zh-CN" sz="1900" smtClean="0"/>
              <a:t>server</a:t>
            </a:r>
            <a:r>
              <a:rPr lang="zh-CN" altLang="en-US" sz="1900" smtClean="0"/>
              <a:t>模式</a:t>
            </a:r>
            <a:r>
              <a:rPr lang="en-US" altLang="zh-CN" sz="1900" smtClean="0"/>
              <a:t>(2</a:t>
            </a:r>
            <a:r>
              <a:rPr lang="zh-CN" altLang="en-US" sz="1900" smtClean="0"/>
              <a:t>核</a:t>
            </a:r>
            <a:r>
              <a:rPr lang="en-US" altLang="zh-CN" sz="1900" smtClean="0"/>
              <a:t>2GB)</a:t>
            </a:r>
          </a:p>
          <a:p>
            <a:pPr lvl="2"/>
            <a:r>
              <a:rPr lang="zh-CN" altLang="en-US" sz="1900" smtClean="0"/>
              <a:t>启用：</a:t>
            </a:r>
            <a:r>
              <a:rPr lang="en-US" altLang="zh-CN" sz="1900" u="sng" smtClean="0">
                <a:solidFill>
                  <a:srgbClr val="FF0000"/>
                </a:solidFill>
              </a:rPr>
              <a:t>-XX:+</a:t>
            </a:r>
            <a:r>
              <a:rPr lang="en-US" altLang="zh-CN" sz="1900" u="sng" err="1" smtClean="0">
                <a:solidFill>
                  <a:srgbClr val="FF0000"/>
                </a:solidFill>
              </a:rPr>
              <a:t>UseParallelGC</a:t>
            </a:r>
            <a:endParaRPr lang="en-US" altLang="zh-CN" sz="1900" u="sng" smtClean="0">
              <a:solidFill>
                <a:srgbClr val="FF0000"/>
              </a:solidFill>
            </a:endParaRPr>
          </a:p>
          <a:p>
            <a:pPr lvl="2"/>
            <a:r>
              <a:rPr lang="zh-CN" altLang="en-US" sz="1900" smtClean="0"/>
              <a:t>比例：</a:t>
            </a:r>
            <a:r>
              <a:rPr lang="en-US" altLang="zh-CN" sz="1900" u="sng" smtClean="0">
                <a:solidFill>
                  <a:srgbClr val="FF0000"/>
                </a:solidFill>
              </a:rPr>
              <a:t>-</a:t>
            </a:r>
            <a:r>
              <a:rPr lang="en-US" altLang="zh-CN" sz="1900" u="sng" err="1" smtClean="0">
                <a:solidFill>
                  <a:srgbClr val="FF0000"/>
                </a:solidFill>
              </a:rPr>
              <a:t>XX:InitialSurivorRatio</a:t>
            </a:r>
            <a:r>
              <a:rPr lang="en-US" altLang="zh-CN" sz="1900" u="sng" smtClean="0">
                <a:solidFill>
                  <a:srgbClr val="FF0000"/>
                </a:solidFill>
              </a:rPr>
              <a:t>=8</a:t>
            </a:r>
            <a:r>
              <a:rPr lang="en-US" altLang="zh-CN" sz="1900" smtClean="0"/>
              <a:t>(</a:t>
            </a:r>
            <a:r>
              <a:rPr lang="zh-CN" altLang="en-US" sz="1900" smtClean="0"/>
              <a:t>或</a:t>
            </a:r>
            <a:r>
              <a:rPr lang="en-US" altLang="zh-CN" sz="1900" u="sng" smtClean="0">
                <a:solidFill>
                  <a:srgbClr val="FF0000"/>
                </a:solidFill>
              </a:rPr>
              <a:t>-XX:SurivorRatio+2</a:t>
            </a:r>
            <a:r>
              <a:rPr lang="en-US" altLang="zh-CN" sz="1900" smtClean="0"/>
              <a:t>)</a:t>
            </a:r>
            <a:r>
              <a:rPr lang="zh-CN" altLang="en-US" sz="1900" smtClean="0"/>
              <a:t>，如</a:t>
            </a:r>
            <a:r>
              <a:rPr lang="en-US" altLang="zh-CN" sz="1900" smtClean="0"/>
              <a:t>-</a:t>
            </a:r>
            <a:r>
              <a:rPr lang="en-US" altLang="zh-CN" sz="1900" err="1" smtClean="0"/>
              <a:t>Xmn</a:t>
            </a:r>
            <a:r>
              <a:rPr lang="en-US" altLang="zh-CN" sz="1900" smtClean="0"/>
              <a:t>= 8MB</a:t>
            </a:r>
            <a:r>
              <a:rPr lang="zh-CN" altLang="en-US" sz="1900" smtClean="0"/>
              <a:t>，则</a:t>
            </a:r>
            <a:r>
              <a:rPr lang="en-US" altLang="zh-CN" sz="1900" smtClean="0"/>
              <a:t>Eden=6,From=To=1</a:t>
            </a:r>
            <a:r>
              <a:rPr lang="zh-CN" altLang="en-US" sz="1900" smtClean="0"/>
              <a:t>；或</a:t>
            </a:r>
            <a:r>
              <a:rPr lang="en-US" altLang="zh-CN" sz="1900" u="sng" smtClean="0">
                <a:solidFill>
                  <a:srgbClr val="FF0000"/>
                </a:solidFill>
              </a:rPr>
              <a:t>-XX:-</a:t>
            </a:r>
            <a:r>
              <a:rPr lang="en-US" altLang="zh-CN" sz="1900" u="sng" err="1" smtClean="0">
                <a:solidFill>
                  <a:srgbClr val="FF0000"/>
                </a:solidFill>
              </a:rPr>
              <a:t>UseRSAdaptiveSizePolicy</a:t>
            </a:r>
            <a:r>
              <a:rPr lang="zh-CN" altLang="en-US" sz="1900" smtClean="0"/>
              <a:t>固定</a:t>
            </a:r>
          </a:p>
          <a:p>
            <a:pPr lvl="2"/>
            <a:r>
              <a:rPr lang="zh-CN" altLang="en-US" sz="1900" smtClean="0"/>
              <a:t>线程数：</a:t>
            </a:r>
            <a:r>
              <a:rPr lang="en-US" altLang="zh-CN" sz="1900" smtClean="0"/>
              <a:t>&lt;=8</a:t>
            </a:r>
            <a:r>
              <a:rPr lang="zh-CN" altLang="en-US" sz="1900" smtClean="0"/>
              <a:t>核，或</a:t>
            </a:r>
            <a:r>
              <a:rPr lang="en-US" altLang="zh-CN" sz="1900" smtClean="0"/>
              <a:t>3+(</a:t>
            </a:r>
            <a:r>
              <a:rPr lang="zh-CN" altLang="en-US" sz="1900" smtClean="0"/>
              <a:t>核数*</a:t>
            </a:r>
            <a:r>
              <a:rPr lang="en-US" altLang="zh-CN" sz="1900" smtClean="0"/>
              <a:t>5)/8</a:t>
            </a:r>
            <a:r>
              <a:rPr lang="zh-CN" altLang="en-US" sz="1900" smtClean="0"/>
              <a:t>，或</a:t>
            </a:r>
            <a:r>
              <a:rPr lang="en-US" altLang="zh-CN" sz="1900" u="sng" smtClean="0">
                <a:solidFill>
                  <a:srgbClr val="FF0000"/>
                </a:solidFill>
              </a:rPr>
              <a:t>-</a:t>
            </a:r>
            <a:r>
              <a:rPr lang="en-US" altLang="zh-CN" sz="1900" u="sng" err="1" smtClean="0">
                <a:solidFill>
                  <a:srgbClr val="FF0000"/>
                </a:solidFill>
              </a:rPr>
              <a:t>XX:ParallelGCThreads</a:t>
            </a:r>
            <a:r>
              <a:rPr lang="en-US" altLang="zh-CN" sz="1900" u="sng" smtClean="0">
                <a:solidFill>
                  <a:srgbClr val="FF0000"/>
                </a:solidFill>
              </a:rPr>
              <a:t>=4</a:t>
            </a:r>
            <a:r>
              <a:rPr lang="zh-CN" altLang="en-US" sz="1900" smtClean="0"/>
              <a:t>固定</a:t>
            </a:r>
            <a:endParaRPr lang="en-US" altLang="zh-CN" sz="1900" smtClean="0"/>
          </a:p>
          <a:p>
            <a:pPr lvl="2"/>
            <a:endParaRPr lang="zh-CN" altLang="en-US" sz="1900" smtClean="0"/>
          </a:p>
          <a:p>
            <a:pPr lvl="1"/>
            <a:r>
              <a:rPr lang="zh-CN" altLang="en-US" sz="1900" smtClean="0"/>
              <a:t>并行</a:t>
            </a:r>
            <a:r>
              <a:rPr lang="en-US" altLang="zh-CN" sz="1900" smtClean="0"/>
              <a:t>GC(</a:t>
            </a:r>
            <a:r>
              <a:rPr lang="en-US" altLang="zh-CN" sz="1900" err="1" smtClean="0"/>
              <a:t>ParNew</a:t>
            </a:r>
            <a:r>
              <a:rPr lang="en-US" altLang="zh-CN" sz="1900" smtClean="0"/>
              <a:t>)</a:t>
            </a:r>
            <a:r>
              <a:rPr lang="zh-CN" altLang="en-US" sz="1900" smtClean="0"/>
              <a:t>：需配合</a:t>
            </a:r>
            <a:r>
              <a:rPr lang="en-US" altLang="zh-CN" sz="1900" smtClean="0"/>
              <a:t>Old</a:t>
            </a:r>
            <a:r>
              <a:rPr lang="zh-CN" altLang="en-US" sz="1900" smtClean="0"/>
              <a:t>使用</a:t>
            </a:r>
            <a:r>
              <a:rPr lang="en-US" altLang="zh-CN" sz="1900" smtClean="0"/>
              <a:t>CMSGC</a:t>
            </a:r>
          </a:p>
          <a:p>
            <a:pPr lvl="2"/>
            <a:r>
              <a:rPr lang="zh-CN" altLang="en-US" sz="1900" smtClean="0"/>
              <a:t>启用：</a:t>
            </a:r>
            <a:r>
              <a:rPr lang="en-US" altLang="zh-CN" sz="1900" u="sng" smtClean="0">
                <a:solidFill>
                  <a:srgbClr val="FF0000"/>
                </a:solidFill>
              </a:rPr>
              <a:t>-</a:t>
            </a:r>
            <a:r>
              <a:rPr lang="en-US" altLang="zh-CN" sz="1900" u="sng" err="1" smtClean="0">
                <a:solidFill>
                  <a:srgbClr val="FF0000"/>
                </a:solidFill>
              </a:rPr>
              <a:t>XX:UseParNewGC</a:t>
            </a:r>
            <a:endParaRPr lang="zh-CN" altLang="en-US" sz="1900" u="sng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总结</a:t>
            </a:r>
            <a:r>
              <a:rPr lang="en-US" altLang="zh-CN" smtClean="0"/>
              <a:t>3</a:t>
            </a:r>
            <a:r>
              <a:rPr lang="zh-CN" altLang="en-US" smtClean="0"/>
              <a:t>下</a:t>
            </a:r>
            <a:r>
              <a:rPr lang="en-US" altLang="zh-CN" smtClean="0"/>
              <a:t>:GC</a:t>
            </a:r>
            <a:r>
              <a:rPr lang="zh-CN" altLang="en-US" smtClean="0"/>
              <a:t>配置</a:t>
            </a:r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5069160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400" smtClean="0"/>
              <a:t>Old/</a:t>
            </a:r>
            <a:r>
              <a:rPr lang="en-US" altLang="zh-CN" sz="2400" err="1" smtClean="0"/>
              <a:t>PermGC</a:t>
            </a:r>
            <a:r>
              <a:rPr lang="zh-CN" altLang="en-US" sz="2400" smtClean="0"/>
              <a:t>：</a:t>
            </a:r>
          </a:p>
          <a:p>
            <a:pPr lvl="1"/>
            <a:r>
              <a:rPr lang="zh-CN" altLang="en-US" sz="1700" smtClean="0"/>
              <a:t>串行</a:t>
            </a:r>
            <a:r>
              <a:rPr lang="en-US" altLang="zh-CN" sz="1700" smtClean="0"/>
              <a:t>GC(Serial)</a:t>
            </a:r>
            <a:r>
              <a:rPr lang="zh-CN" altLang="en-US" sz="1700" smtClean="0"/>
              <a:t>：单线程</a:t>
            </a:r>
            <a:r>
              <a:rPr lang="en-US" altLang="zh-CN" sz="1700" smtClean="0"/>
              <a:t>/</a:t>
            </a:r>
            <a:r>
              <a:rPr lang="zh-CN" altLang="en-US" sz="1700" smtClean="0"/>
              <a:t>耗时长</a:t>
            </a:r>
            <a:r>
              <a:rPr lang="en-US" altLang="zh-CN" sz="1700" smtClean="0"/>
              <a:t>/</a:t>
            </a:r>
            <a:r>
              <a:rPr lang="zh-CN" altLang="en-US" sz="1700" smtClean="0"/>
              <a:t>暂停应用，默认</a:t>
            </a:r>
            <a:r>
              <a:rPr lang="en-US" altLang="zh-CN" sz="1700" smtClean="0"/>
              <a:t>client</a:t>
            </a:r>
            <a:r>
              <a:rPr lang="zh-CN" altLang="en-US" sz="1700" smtClean="0"/>
              <a:t>或</a:t>
            </a:r>
            <a:r>
              <a:rPr lang="en-US" altLang="zh-CN" sz="1700" smtClean="0"/>
              <a:t>32</a:t>
            </a:r>
            <a:r>
              <a:rPr lang="zh-CN" altLang="en-US" sz="1700" smtClean="0"/>
              <a:t>位</a:t>
            </a:r>
          </a:p>
          <a:p>
            <a:pPr lvl="2"/>
            <a:r>
              <a:rPr lang="zh-CN" altLang="en-US" sz="1700" smtClean="0"/>
              <a:t>启用：</a:t>
            </a:r>
            <a:r>
              <a:rPr lang="en-US" altLang="zh-CN" sz="1700" u="sng" smtClean="0">
                <a:solidFill>
                  <a:srgbClr val="FF0000"/>
                </a:solidFill>
              </a:rPr>
              <a:t>-XX:+</a:t>
            </a:r>
            <a:r>
              <a:rPr lang="en-US" altLang="zh-CN" sz="1700" u="sng" err="1" smtClean="0">
                <a:solidFill>
                  <a:srgbClr val="FF0000"/>
                </a:solidFill>
              </a:rPr>
              <a:t>UseSerialGC</a:t>
            </a:r>
            <a:endParaRPr lang="en-US" altLang="zh-CN" sz="1700" u="sng" smtClean="0">
              <a:solidFill>
                <a:srgbClr val="FF0000"/>
              </a:solidFill>
            </a:endParaRPr>
          </a:p>
          <a:p>
            <a:pPr lvl="1"/>
            <a:endParaRPr lang="en-US" altLang="zh-CN" sz="1700" smtClean="0"/>
          </a:p>
          <a:p>
            <a:pPr lvl="1"/>
            <a:r>
              <a:rPr lang="zh-CN" altLang="en-US" sz="1700" smtClean="0"/>
              <a:t>并行</a:t>
            </a:r>
            <a:r>
              <a:rPr lang="en-US" altLang="zh-CN" sz="1700" smtClean="0"/>
              <a:t>GC(Compacting)</a:t>
            </a:r>
            <a:r>
              <a:rPr lang="zh-CN" altLang="en-US" sz="1700" smtClean="0"/>
              <a:t>：多线程</a:t>
            </a:r>
            <a:r>
              <a:rPr lang="en-US" altLang="zh-CN" sz="1700" smtClean="0"/>
              <a:t>/</a:t>
            </a:r>
            <a:r>
              <a:rPr lang="zh-CN" altLang="en-US" sz="1700" smtClean="0"/>
              <a:t>优化</a:t>
            </a:r>
            <a:r>
              <a:rPr lang="en-US" altLang="zh-CN" sz="1700" smtClean="0"/>
              <a:t>/</a:t>
            </a:r>
            <a:r>
              <a:rPr lang="zh-CN" altLang="en-US" sz="1700" smtClean="0"/>
              <a:t>暂停短，默认</a:t>
            </a:r>
            <a:r>
              <a:rPr lang="en-US" altLang="zh-CN" sz="1700" smtClean="0"/>
              <a:t>server(2</a:t>
            </a:r>
            <a:r>
              <a:rPr lang="zh-CN" altLang="en-US" sz="1700" smtClean="0"/>
              <a:t>核</a:t>
            </a:r>
            <a:r>
              <a:rPr lang="en-US" altLang="zh-CN" sz="1700" smtClean="0"/>
              <a:t>2GB)</a:t>
            </a:r>
          </a:p>
          <a:p>
            <a:pPr lvl="2"/>
            <a:r>
              <a:rPr lang="zh-CN" altLang="en-US" sz="1700" smtClean="0"/>
              <a:t>启用：</a:t>
            </a:r>
            <a:r>
              <a:rPr lang="en-US" altLang="zh-CN" sz="1700" u="sng" smtClean="0">
                <a:solidFill>
                  <a:srgbClr val="FF0000"/>
                </a:solidFill>
              </a:rPr>
              <a:t>-XX:+</a:t>
            </a:r>
            <a:r>
              <a:rPr lang="en-US" altLang="zh-CN" sz="1700" u="sng" err="1" smtClean="0">
                <a:solidFill>
                  <a:srgbClr val="FF0000"/>
                </a:solidFill>
              </a:rPr>
              <a:t>UseParallelGC</a:t>
            </a:r>
            <a:endParaRPr lang="en-US" altLang="zh-CN" sz="1700" u="sng" smtClean="0">
              <a:solidFill>
                <a:srgbClr val="FF0000"/>
              </a:solidFill>
            </a:endParaRPr>
          </a:p>
          <a:p>
            <a:pPr lvl="1"/>
            <a:endParaRPr lang="en-US" altLang="zh-CN" sz="1700" smtClean="0"/>
          </a:p>
          <a:p>
            <a:pPr lvl="1"/>
            <a:r>
              <a:rPr lang="zh-CN" altLang="en-US" sz="1700" smtClean="0"/>
              <a:t>并发</a:t>
            </a:r>
            <a:r>
              <a:rPr lang="en-US" altLang="zh-CN" sz="1700" smtClean="0"/>
              <a:t>GC(CMS)</a:t>
            </a:r>
            <a:r>
              <a:rPr lang="zh-CN" altLang="en-US" sz="1700" smtClean="0"/>
              <a:t>：并发</a:t>
            </a:r>
            <a:r>
              <a:rPr lang="en-US" altLang="zh-CN" sz="1700" smtClean="0"/>
              <a:t>/</a:t>
            </a:r>
            <a:r>
              <a:rPr lang="zh-CN" altLang="en-US" sz="1700" smtClean="0"/>
              <a:t>暂停更短</a:t>
            </a:r>
            <a:r>
              <a:rPr lang="en-US" altLang="zh-CN" sz="1700" smtClean="0"/>
              <a:t>/</a:t>
            </a:r>
            <a:r>
              <a:rPr lang="zh-CN" altLang="en-US" sz="1700" smtClean="0"/>
              <a:t>总</a:t>
            </a:r>
            <a:r>
              <a:rPr lang="en-US" altLang="zh-CN" sz="1700" smtClean="0"/>
              <a:t>GC</a:t>
            </a:r>
            <a:r>
              <a:rPr lang="zh-CN" altLang="en-US" sz="1700" smtClean="0"/>
              <a:t>变长</a:t>
            </a:r>
          </a:p>
          <a:p>
            <a:pPr lvl="2"/>
            <a:r>
              <a:rPr lang="zh-CN" altLang="en-US" sz="1700" smtClean="0"/>
              <a:t>启用：</a:t>
            </a:r>
            <a:r>
              <a:rPr lang="en-US" altLang="zh-CN" sz="1700" u="sng" smtClean="0">
                <a:solidFill>
                  <a:srgbClr val="FF0000"/>
                </a:solidFill>
              </a:rPr>
              <a:t>-</a:t>
            </a:r>
            <a:r>
              <a:rPr lang="en-US" altLang="zh-CN" sz="1700" u="sng" err="1" smtClean="0">
                <a:solidFill>
                  <a:srgbClr val="FF0000"/>
                </a:solidFill>
              </a:rPr>
              <a:t>XX:UseConcMarkSweepGC</a:t>
            </a:r>
            <a:endParaRPr lang="en-US" altLang="zh-CN" sz="1700" smtClean="0"/>
          </a:p>
          <a:p>
            <a:pPr lvl="3"/>
            <a:r>
              <a:rPr lang="en-US" altLang="zh-CN" sz="1700" u="sng" smtClean="0">
                <a:solidFill>
                  <a:srgbClr val="FF0000"/>
                </a:solidFill>
              </a:rPr>
              <a:t>-XX:+</a:t>
            </a:r>
            <a:r>
              <a:rPr lang="en-US" altLang="zh-CN" sz="1700" u="sng" err="1" smtClean="0">
                <a:solidFill>
                  <a:srgbClr val="FF0000"/>
                </a:solidFill>
              </a:rPr>
              <a:t>CMSClassUnloadingEnabled</a:t>
            </a:r>
            <a:r>
              <a:rPr lang="zh-CN" altLang="en-US" sz="1700" smtClean="0"/>
              <a:t>持久代</a:t>
            </a:r>
          </a:p>
          <a:p>
            <a:pPr lvl="2"/>
            <a:r>
              <a:rPr lang="zh-CN" altLang="en-US" sz="1700" smtClean="0"/>
              <a:t>线程数</a:t>
            </a:r>
            <a:r>
              <a:rPr lang="en-US" altLang="zh-CN" sz="1700" smtClean="0"/>
              <a:t>: (</a:t>
            </a:r>
            <a:r>
              <a:rPr lang="zh-CN" altLang="en-US" sz="1700" smtClean="0"/>
              <a:t>并行</a:t>
            </a:r>
            <a:r>
              <a:rPr lang="en-US" altLang="zh-CN" sz="1700" smtClean="0"/>
              <a:t>GC</a:t>
            </a:r>
            <a:r>
              <a:rPr lang="zh-CN" altLang="en-US" sz="1700" smtClean="0"/>
              <a:t>线程数</a:t>
            </a:r>
            <a:r>
              <a:rPr lang="en-US" altLang="zh-CN" sz="1700" smtClean="0"/>
              <a:t>+3)/4</a:t>
            </a:r>
            <a:r>
              <a:rPr lang="zh-CN" altLang="en-US" sz="1700" smtClean="0"/>
              <a:t>，或</a:t>
            </a:r>
            <a:r>
              <a:rPr lang="en-US" altLang="zh-CN" sz="1700" u="sng" smtClean="0">
                <a:solidFill>
                  <a:srgbClr val="FF0000"/>
                </a:solidFill>
              </a:rPr>
              <a:t>-</a:t>
            </a:r>
            <a:r>
              <a:rPr lang="en-US" altLang="zh-CN" sz="1700" u="sng" err="1" smtClean="0">
                <a:solidFill>
                  <a:srgbClr val="FF0000"/>
                </a:solidFill>
              </a:rPr>
              <a:t>XX:ParallelCMSThreads</a:t>
            </a:r>
            <a:r>
              <a:rPr lang="en-US" altLang="zh-CN" sz="1700" u="sng" smtClean="0">
                <a:solidFill>
                  <a:srgbClr val="FF0000"/>
                </a:solidFill>
              </a:rPr>
              <a:t>=10</a:t>
            </a:r>
            <a:r>
              <a:rPr lang="zh-CN" altLang="en-US" sz="1700" smtClean="0"/>
              <a:t>固定</a:t>
            </a:r>
          </a:p>
          <a:p>
            <a:pPr lvl="2"/>
            <a:r>
              <a:rPr lang="zh-CN" altLang="en-US" sz="1700" smtClean="0"/>
              <a:t>整理垃圾：</a:t>
            </a:r>
            <a:endParaRPr lang="en-US" altLang="zh-CN" sz="1700" smtClean="0"/>
          </a:p>
          <a:p>
            <a:pPr lvl="3"/>
            <a:r>
              <a:rPr lang="en-US" altLang="zh-CN" sz="1700" u="sng" smtClean="0">
                <a:solidFill>
                  <a:srgbClr val="FF0000"/>
                </a:solidFill>
              </a:rPr>
              <a:t>-</a:t>
            </a:r>
            <a:r>
              <a:rPr lang="en-US" altLang="zh-CN" sz="1700" u="sng" err="1" smtClean="0">
                <a:solidFill>
                  <a:srgbClr val="FF0000"/>
                </a:solidFill>
              </a:rPr>
              <a:t>XX:UseCMSCompactAtFullCollection</a:t>
            </a:r>
            <a:r>
              <a:rPr lang="zh-CN" altLang="en-US" sz="1700" smtClean="0"/>
              <a:t>每次</a:t>
            </a:r>
            <a:endParaRPr lang="en-US" altLang="zh-CN" sz="1700" smtClean="0"/>
          </a:p>
          <a:p>
            <a:pPr lvl="3"/>
            <a:r>
              <a:rPr lang="en-US" altLang="zh-CN" sz="1700" u="sng" smtClean="0">
                <a:solidFill>
                  <a:srgbClr val="FF0000"/>
                </a:solidFill>
              </a:rPr>
              <a:t>-</a:t>
            </a:r>
            <a:r>
              <a:rPr lang="en-US" altLang="zh-CN" sz="1700" u="sng" err="1" smtClean="0">
                <a:solidFill>
                  <a:srgbClr val="FF0000"/>
                </a:solidFill>
              </a:rPr>
              <a:t>XX:CMSFullGCsBeforeCompaction</a:t>
            </a:r>
            <a:r>
              <a:rPr lang="en-US" altLang="zh-CN" sz="1700" u="sng" smtClean="0">
                <a:solidFill>
                  <a:srgbClr val="FF0000"/>
                </a:solidFill>
              </a:rPr>
              <a:t>=n</a:t>
            </a:r>
            <a:r>
              <a:rPr lang="zh-CN" altLang="en-US" sz="1700" smtClean="0"/>
              <a:t>次</a:t>
            </a:r>
            <a:endParaRPr lang="en-US" altLang="zh-CN" sz="1700" smtClean="0"/>
          </a:p>
          <a:p>
            <a:pPr lvl="2"/>
            <a:r>
              <a:rPr lang="zh-CN" altLang="en-US" sz="1700" smtClean="0"/>
              <a:t>触发条件：</a:t>
            </a:r>
            <a:endParaRPr lang="en-US" altLang="zh-CN" sz="1700" smtClean="0"/>
          </a:p>
          <a:p>
            <a:pPr lvl="3"/>
            <a:r>
              <a:rPr lang="zh-CN" altLang="en-US" sz="1700" smtClean="0"/>
              <a:t>旧生代</a:t>
            </a:r>
            <a:r>
              <a:rPr lang="en-US" altLang="zh-CN" sz="1700" u="sng" err="1" smtClean="0">
                <a:solidFill>
                  <a:srgbClr val="FF0000"/>
                </a:solidFill>
              </a:rPr>
              <a:t>CMSInitiatingOccupancyFraction</a:t>
            </a:r>
            <a:r>
              <a:rPr lang="en-US" altLang="zh-CN" sz="1700" u="sng" smtClean="0">
                <a:solidFill>
                  <a:srgbClr val="FF0000"/>
                </a:solidFill>
              </a:rPr>
              <a:t>=92</a:t>
            </a:r>
            <a:r>
              <a:rPr lang="en-US" altLang="zh-CN" sz="1700" smtClean="0"/>
              <a:t>%</a:t>
            </a:r>
          </a:p>
          <a:p>
            <a:pPr lvl="3"/>
            <a:r>
              <a:rPr lang="zh-CN" altLang="en-US" sz="1700" smtClean="0"/>
              <a:t>持久代</a:t>
            </a:r>
            <a:r>
              <a:rPr lang="en-US" altLang="zh-CN" sz="1700" u="sng" err="1" smtClean="0">
                <a:solidFill>
                  <a:srgbClr val="FF0000"/>
                </a:solidFill>
              </a:rPr>
              <a:t>CMSInitiatingPermOccupancyFraction</a:t>
            </a:r>
            <a:r>
              <a:rPr lang="en-US" altLang="zh-CN" sz="1700" u="sng" smtClean="0">
                <a:solidFill>
                  <a:srgbClr val="FF0000"/>
                </a:solidFill>
              </a:rPr>
              <a:t>=92</a:t>
            </a:r>
            <a:r>
              <a:rPr lang="en-US" altLang="zh-CN" sz="1700" smtClean="0"/>
              <a:t>%</a:t>
            </a:r>
          </a:p>
          <a:p>
            <a:pPr lvl="3"/>
            <a:r>
              <a:rPr lang="zh-CN" altLang="en-US" sz="1700" smtClean="0"/>
              <a:t>或</a:t>
            </a:r>
            <a:r>
              <a:rPr lang="en-US" altLang="zh-CN" sz="1700" u="sng" smtClean="0">
                <a:solidFill>
                  <a:srgbClr val="FF0000"/>
                </a:solidFill>
              </a:rPr>
              <a:t>-</a:t>
            </a:r>
            <a:r>
              <a:rPr lang="en-US" altLang="zh-CN" sz="1700" u="sng" err="1" smtClean="0">
                <a:solidFill>
                  <a:srgbClr val="FF0000"/>
                </a:solidFill>
              </a:rPr>
              <a:t>XX:UseCMSInitiatingOccupancyOnly</a:t>
            </a:r>
            <a:r>
              <a:rPr lang="en-US" altLang="zh-CN" sz="1700" u="sng" smtClean="0">
                <a:solidFill>
                  <a:srgbClr val="FF0000"/>
                </a:solidFill>
              </a:rPr>
              <a:t>=true</a:t>
            </a:r>
            <a:r>
              <a:rPr lang="zh-CN" altLang="en-US" sz="1700" smtClean="0"/>
              <a:t>禁用</a:t>
            </a:r>
            <a:endParaRPr lang="en-US" altLang="zh-CN" sz="170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总结</a:t>
            </a:r>
            <a:r>
              <a:rPr lang="en-US" altLang="zh-CN" smtClean="0"/>
              <a:t>3</a:t>
            </a:r>
            <a:r>
              <a:rPr lang="zh-CN" altLang="en-US" smtClean="0"/>
              <a:t>下</a:t>
            </a:r>
            <a:r>
              <a:rPr lang="en-US" altLang="zh-CN" smtClean="0"/>
              <a:t>:GC</a:t>
            </a:r>
            <a:r>
              <a:rPr lang="zh-CN" altLang="en-US" smtClean="0"/>
              <a:t>配置</a:t>
            </a:r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5069160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sz="2400" err="1" smtClean="0"/>
              <a:t>FullGC</a:t>
            </a:r>
            <a:r>
              <a:rPr lang="zh-CN" altLang="en-US" sz="2400" smtClean="0"/>
              <a:t>：</a:t>
            </a:r>
          </a:p>
          <a:p>
            <a:pPr lvl="1"/>
            <a:r>
              <a:rPr lang="en-US" altLang="zh-CN" sz="1900" smtClean="0"/>
              <a:t>(1)</a:t>
            </a:r>
            <a:r>
              <a:rPr lang="en-US" altLang="zh-CN" sz="1900" err="1" smtClean="0"/>
              <a:t>System.gc</a:t>
            </a:r>
            <a:r>
              <a:rPr lang="en-US" altLang="zh-CN" sz="1900" smtClean="0"/>
              <a:t>();</a:t>
            </a:r>
          </a:p>
          <a:p>
            <a:pPr lvl="1"/>
            <a:r>
              <a:rPr lang="en-US" altLang="zh-CN" sz="1900" smtClean="0"/>
              <a:t>(2)</a:t>
            </a:r>
            <a:r>
              <a:rPr lang="zh-CN" altLang="en-US" sz="1900" smtClean="0"/>
              <a:t>旧生代空间不足</a:t>
            </a:r>
            <a:r>
              <a:rPr lang="en-US" altLang="zh-CN" sz="1900" smtClean="0"/>
              <a:t>(</a:t>
            </a:r>
            <a:r>
              <a:rPr lang="zh-CN" altLang="en-US" sz="1900" smtClean="0"/>
              <a:t>新生代对象转入、创建大对象</a:t>
            </a:r>
            <a:r>
              <a:rPr lang="en-US" altLang="zh-CN" sz="1900" smtClean="0"/>
              <a:t>/</a:t>
            </a:r>
            <a:r>
              <a:rPr lang="zh-CN" altLang="en-US" sz="1900" smtClean="0"/>
              <a:t>大数组</a:t>
            </a:r>
            <a:r>
              <a:rPr lang="en-US" altLang="zh-CN" sz="1900" smtClean="0"/>
              <a:t>)</a:t>
            </a:r>
          </a:p>
          <a:p>
            <a:pPr lvl="1"/>
            <a:r>
              <a:rPr lang="en-US" altLang="zh-CN" sz="1900" smtClean="0"/>
              <a:t>(3)</a:t>
            </a:r>
            <a:r>
              <a:rPr lang="zh-CN" altLang="en-US" sz="1900" smtClean="0"/>
              <a:t>持久代空间满</a:t>
            </a:r>
            <a:r>
              <a:rPr lang="en-US" altLang="zh-CN" sz="1900" smtClean="0"/>
              <a:t>(</a:t>
            </a:r>
            <a:r>
              <a:rPr lang="zh-CN" altLang="en-US" sz="1900" smtClean="0"/>
              <a:t>加载类、反射类、调用方法较多</a:t>
            </a:r>
            <a:r>
              <a:rPr lang="en-US" altLang="zh-CN" sz="1900" smtClean="0"/>
              <a:t>)</a:t>
            </a:r>
          </a:p>
          <a:p>
            <a:pPr lvl="1"/>
            <a:r>
              <a:rPr lang="en-US" altLang="zh-CN" sz="1900" smtClean="0"/>
              <a:t>(4)CMS GC</a:t>
            </a:r>
            <a:r>
              <a:rPr lang="zh-CN" altLang="en-US" sz="1900" smtClean="0"/>
              <a:t>时出现</a:t>
            </a:r>
            <a:r>
              <a:rPr lang="en-US" altLang="zh-CN" sz="1900" smtClean="0"/>
              <a:t>promotion failed(Young GC</a:t>
            </a:r>
            <a:r>
              <a:rPr lang="zh-CN" altLang="en-US" sz="1900" smtClean="0"/>
              <a:t>时</a:t>
            </a:r>
            <a:r>
              <a:rPr lang="en-US" altLang="zh-CN" sz="1900" smtClean="0"/>
              <a:t>From/To</a:t>
            </a:r>
            <a:r>
              <a:rPr lang="zh-CN" altLang="en-US" sz="1900" smtClean="0"/>
              <a:t>放不下，旧生代也放不下</a:t>
            </a:r>
            <a:r>
              <a:rPr lang="en-US" altLang="zh-CN" sz="1900" smtClean="0"/>
              <a:t>)</a:t>
            </a:r>
            <a:r>
              <a:rPr lang="zh-CN" altLang="en-US" sz="1900" smtClean="0"/>
              <a:t>和</a:t>
            </a:r>
            <a:r>
              <a:rPr lang="en-US" altLang="zh-CN" sz="1900" err="1" smtClean="0"/>
              <a:t>concurret</a:t>
            </a:r>
            <a:r>
              <a:rPr lang="en-US" altLang="zh-CN" sz="1900" smtClean="0"/>
              <a:t> mode failure(CMS GC</a:t>
            </a:r>
            <a:r>
              <a:rPr lang="zh-CN" altLang="en-US" sz="1900" smtClean="0"/>
              <a:t>同时有对象要放入旧生代，但空间不足</a:t>
            </a:r>
            <a:r>
              <a:rPr lang="en-US" altLang="zh-CN" sz="1900" smtClean="0"/>
              <a:t>)</a:t>
            </a:r>
          </a:p>
          <a:p>
            <a:pPr lvl="1"/>
            <a:r>
              <a:rPr lang="en-US" altLang="zh-CN" sz="1900" smtClean="0"/>
              <a:t>(5)</a:t>
            </a:r>
            <a:r>
              <a:rPr lang="zh-CN" altLang="en-US" sz="1900" smtClean="0"/>
              <a:t>统计</a:t>
            </a:r>
            <a:r>
              <a:rPr lang="en-US" altLang="zh-CN" sz="1900" smtClean="0"/>
              <a:t>Young GC</a:t>
            </a:r>
            <a:r>
              <a:rPr lang="zh-CN" altLang="en-US" sz="1900" smtClean="0"/>
              <a:t>时要移到旧生代的对象大小，大于旧生代剩余空间</a:t>
            </a:r>
          </a:p>
          <a:p>
            <a:pPr lvl="1"/>
            <a:r>
              <a:rPr lang="en-US" altLang="zh-CN" sz="1900" smtClean="0"/>
              <a:t>(6)RMI</a:t>
            </a:r>
            <a:r>
              <a:rPr lang="zh-CN" altLang="en-US" sz="1900" smtClean="0"/>
              <a:t>每</a:t>
            </a:r>
            <a:r>
              <a:rPr lang="en-US" altLang="zh-CN" sz="1900" smtClean="0"/>
              <a:t>1</a:t>
            </a:r>
            <a:r>
              <a:rPr lang="zh-CN" altLang="en-US" sz="1900" smtClean="0"/>
              <a:t>小时一次，或</a:t>
            </a:r>
            <a:r>
              <a:rPr lang="en-US" altLang="zh-CN" sz="1900" u="sng" smtClean="0">
                <a:solidFill>
                  <a:srgbClr val="FF0000"/>
                </a:solidFill>
              </a:rPr>
              <a:t>-Java -</a:t>
            </a:r>
            <a:r>
              <a:rPr lang="en-US" altLang="zh-CN" sz="1900" u="sng" err="1" smtClean="0">
                <a:solidFill>
                  <a:srgbClr val="FF0000"/>
                </a:solidFill>
              </a:rPr>
              <a:t>Dsun.rmi.dgc.client.gcInterval</a:t>
            </a:r>
            <a:r>
              <a:rPr lang="en-US" altLang="zh-CN" sz="1900" u="sng" smtClean="0">
                <a:solidFill>
                  <a:srgbClr val="FF0000"/>
                </a:solidFill>
              </a:rPr>
              <a:t>=3600000</a:t>
            </a:r>
            <a:endParaRPr lang="zh-CN" altLang="en-US" sz="1900" smtClean="0"/>
          </a:p>
          <a:p>
            <a:pPr lvl="1"/>
            <a:r>
              <a:rPr lang="en-US" altLang="zh-CN" sz="1900" u="sng" smtClean="0">
                <a:solidFill>
                  <a:srgbClr val="FF0000"/>
                </a:solidFill>
              </a:rPr>
              <a:t>-</a:t>
            </a:r>
            <a:r>
              <a:rPr lang="en-US" altLang="zh-CN" sz="1900" u="sng" err="1" smtClean="0">
                <a:solidFill>
                  <a:srgbClr val="FF0000"/>
                </a:solidFill>
              </a:rPr>
              <a:t>XX:ScanengeBeforeFullGC</a:t>
            </a:r>
            <a:r>
              <a:rPr lang="zh-CN" altLang="en-US" sz="1900" smtClean="0"/>
              <a:t>来禁止</a:t>
            </a:r>
            <a:r>
              <a:rPr lang="en-US" altLang="zh-CN" sz="1900" smtClean="0"/>
              <a:t>Full GC</a:t>
            </a:r>
            <a:r>
              <a:rPr lang="zh-CN" altLang="en-US" sz="1900" smtClean="0"/>
              <a:t>时对新生代进行</a:t>
            </a:r>
            <a:r>
              <a:rPr lang="en-US" altLang="zh-CN" sz="1900" smtClean="0"/>
              <a:t>GC</a:t>
            </a:r>
          </a:p>
          <a:p>
            <a:r>
              <a:rPr lang="en-US" altLang="zh-CN" sz="2400" smtClean="0"/>
              <a:t>GC</a:t>
            </a:r>
            <a:r>
              <a:rPr lang="zh-CN" altLang="en-US" sz="2400" smtClean="0"/>
              <a:t>套餐：</a:t>
            </a:r>
            <a:endParaRPr lang="en-US" altLang="zh-CN" sz="2400" smtClean="0"/>
          </a:p>
          <a:p>
            <a:pPr lvl="1"/>
            <a:r>
              <a:rPr lang="en-US" altLang="zh-CN" sz="1900" u="sng" smtClean="0">
                <a:solidFill>
                  <a:srgbClr val="FF0000"/>
                </a:solidFill>
              </a:rPr>
              <a:t>-XX:+</a:t>
            </a:r>
            <a:r>
              <a:rPr lang="en-US" altLang="zh-CN" sz="1900" u="sng" err="1" smtClean="0">
                <a:solidFill>
                  <a:srgbClr val="FF0000"/>
                </a:solidFill>
              </a:rPr>
              <a:t>UseConcMarkSweepGC</a:t>
            </a:r>
            <a:r>
              <a:rPr lang="zh-CN" altLang="en-US" sz="1900" smtClean="0"/>
              <a:t>常用</a:t>
            </a:r>
          </a:p>
          <a:p>
            <a:r>
              <a:rPr lang="en-US" altLang="zh-CN" sz="2400" smtClean="0"/>
              <a:t>GC</a:t>
            </a:r>
            <a:r>
              <a:rPr lang="zh-CN" altLang="en-US" sz="2400" smtClean="0"/>
              <a:t>配置原则</a:t>
            </a:r>
          </a:p>
          <a:p>
            <a:pPr lvl="1"/>
            <a:r>
              <a:rPr lang="zh-CN" altLang="en-US" sz="1900" smtClean="0"/>
              <a:t>吞吐量优先：</a:t>
            </a:r>
            <a:r>
              <a:rPr lang="en-US" altLang="zh-CN" sz="1900" u="sng" smtClean="0">
                <a:solidFill>
                  <a:srgbClr val="FF0000"/>
                </a:solidFill>
              </a:rPr>
              <a:t>-</a:t>
            </a:r>
            <a:r>
              <a:rPr lang="en-US" altLang="zh-CN" sz="1900" u="sng" err="1" smtClean="0">
                <a:solidFill>
                  <a:srgbClr val="FF0000"/>
                </a:solidFill>
              </a:rPr>
              <a:t>XX:GCTimeRatio</a:t>
            </a:r>
            <a:r>
              <a:rPr lang="en-US" altLang="zh-CN" sz="1900" u="sng" smtClean="0">
                <a:solidFill>
                  <a:srgbClr val="FF0000"/>
                </a:solidFill>
              </a:rPr>
              <a:t>=99%</a:t>
            </a:r>
          </a:p>
          <a:p>
            <a:pPr lvl="1"/>
            <a:r>
              <a:rPr lang="zh-CN" altLang="en-US" sz="1900" smtClean="0"/>
              <a:t>暂停时间优先：</a:t>
            </a:r>
            <a:r>
              <a:rPr lang="en-US" altLang="zh-CN" sz="1900" u="sng" smtClean="0">
                <a:solidFill>
                  <a:srgbClr val="FF0000"/>
                </a:solidFill>
              </a:rPr>
              <a:t>-</a:t>
            </a:r>
            <a:r>
              <a:rPr lang="en-US" altLang="zh-CN" sz="1900" u="sng" err="1" smtClean="0">
                <a:solidFill>
                  <a:srgbClr val="FF0000"/>
                </a:solidFill>
              </a:rPr>
              <a:t>XX:MaxGCPauseMillis</a:t>
            </a:r>
            <a:r>
              <a:rPr lang="en-US" altLang="zh-CN" sz="1900" u="sng" smtClean="0">
                <a:solidFill>
                  <a:srgbClr val="FF0000"/>
                </a:solidFill>
              </a:rPr>
              <a:t>=n</a:t>
            </a:r>
          </a:p>
          <a:p>
            <a:pPr lvl="1"/>
            <a:r>
              <a:rPr lang="en-US" altLang="zh-CN" sz="1900" smtClean="0"/>
              <a:t>Full GC</a:t>
            </a:r>
            <a:r>
              <a:rPr lang="zh-CN" altLang="en-US" sz="1900" smtClean="0"/>
              <a:t>次数不能太频繁</a:t>
            </a:r>
            <a:endParaRPr lang="en-US" altLang="zh-CN" sz="1900" smtClean="0"/>
          </a:p>
          <a:p>
            <a:r>
              <a:rPr lang="zh-CN" altLang="en-US" sz="2400" smtClean="0"/>
              <a:t>其他：</a:t>
            </a:r>
          </a:p>
          <a:p>
            <a:pPr lvl="1"/>
            <a:r>
              <a:rPr lang="zh-CN" altLang="en-US" sz="1900" smtClean="0"/>
              <a:t>禁用</a:t>
            </a:r>
            <a:r>
              <a:rPr lang="en-US" altLang="zh-CN" sz="1900" err="1" smtClean="0"/>
              <a:t>System.gc</a:t>
            </a:r>
            <a:r>
              <a:rPr lang="en-US" altLang="zh-CN" sz="1900" smtClean="0"/>
              <a:t>()</a:t>
            </a:r>
            <a:r>
              <a:rPr lang="zh-CN" altLang="en-US" sz="1900" smtClean="0"/>
              <a:t>：</a:t>
            </a:r>
            <a:r>
              <a:rPr lang="en-US" altLang="zh-CN" sz="1900" u="sng" smtClean="0">
                <a:solidFill>
                  <a:srgbClr val="FF0000"/>
                </a:solidFill>
              </a:rPr>
              <a:t>-</a:t>
            </a:r>
            <a:r>
              <a:rPr lang="en-US" altLang="zh-CN" sz="1900" u="sng" err="1" smtClean="0">
                <a:solidFill>
                  <a:srgbClr val="FF0000"/>
                </a:solidFill>
              </a:rPr>
              <a:t>XX:DisableExplicitGC</a:t>
            </a:r>
            <a:endParaRPr lang="en-US" altLang="zh-CN" sz="1900" u="sng" smtClean="0">
              <a:solidFill>
                <a:srgbClr val="FF0000"/>
              </a:solidFill>
            </a:endParaRPr>
          </a:p>
          <a:p>
            <a:pPr lvl="1"/>
            <a:r>
              <a:rPr lang="zh-CN" altLang="en-US" sz="1900" smtClean="0"/>
              <a:t>查看</a:t>
            </a:r>
            <a:r>
              <a:rPr lang="en-US" altLang="zh-CN" sz="1900" smtClean="0"/>
              <a:t>GC</a:t>
            </a:r>
            <a:r>
              <a:rPr lang="zh-CN" altLang="en-US" sz="1900" smtClean="0"/>
              <a:t>暂停：</a:t>
            </a:r>
            <a:r>
              <a:rPr lang="en-US" altLang="zh-CN" sz="1900" u="sng" smtClean="0">
                <a:solidFill>
                  <a:srgbClr val="FF0000"/>
                </a:solidFill>
              </a:rPr>
              <a:t>-XX:+</a:t>
            </a:r>
            <a:r>
              <a:rPr lang="en-US" altLang="zh-CN" sz="1900" u="sng" err="1" smtClean="0">
                <a:solidFill>
                  <a:srgbClr val="FF0000"/>
                </a:solidFill>
              </a:rPr>
              <a:t>PrintGCApplicationStoppedTime</a:t>
            </a:r>
            <a:endParaRPr lang="en-US" altLang="zh-CN" sz="1900" u="sng" smtClean="0">
              <a:solidFill>
                <a:srgbClr val="FF0000"/>
              </a:solidFill>
            </a:endParaRPr>
          </a:p>
          <a:p>
            <a:pPr lvl="1"/>
            <a:r>
              <a:rPr lang="zh-CN" altLang="en-US" sz="1900" smtClean="0"/>
              <a:t>打印</a:t>
            </a:r>
            <a:r>
              <a:rPr lang="en-US" altLang="zh-CN" sz="1900" smtClean="0"/>
              <a:t>GC</a:t>
            </a:r>
            <a:r>
              <a:rPr lang="zh-CN" altLang="en-US" sz="1900" smtClean="0"/>
              <a:t>日志：</a:t>
            </a:r>
            <a:r>
              <a:rPr lang="en-US" altLang="zh-CN" sz="1900" u="sng" smtClean="0">
                <a:solidFill>
                  <a:srgbClr val="FF0000"/>
                </a:solidFill>
              </a:rPr>
              <a:t>-</a:t>
            </a:r>
            <a:r>
              <a:rPr lang="en-US" altLang="zh-CN" sz="1900" u="sng" err="1" smtClean="0">
                <a:solidFill>
                  <a:srgbClr val="FF0000"/>
                </a:solidFill>
              </a:rPr>
              <a:t>verbose:GC</a:t>
            </a:r>
            <a:r>
              <a:rPr lang="en-US" altLang="zh-CN" sz="1900" u="sng" smtClean="0">
                <a:solidFill>
                  <a:srgbClr val="FF0000"/>
                </a:solidFill>
              </a:rPr>
              <a:t> -XX:+</a:t>
            </a:r>
            <a:r>
              <a:rPr lang="en-US" altLang="zh-CN" sz="1900" u="sng" err="1" smtClean="0">
                <a:solidFill>
                  <a:srgbClr val="FF0000"/>
                </a:solidFill>
              </a:rPr>
              <a:t>PrintGCDetails</a:t>
            </a:r>
            <a:endParaRPr lang="zh-CN" altLang="en-US" sz="1900" u="sng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JVM</a:t>
            </a:r>
            <a:r>
              <a:rPr lang="zh-CN" altLang="en-US" smtClean="0"/>
              <a:t>是</a:t>
            </a:r>
            <a:r>
              <a:rPr lang="en-US" altLang="zh-CN" smtClean="0"/>
              <a:t>Sun</a:t>
            </a:r>
            <a:r>
              <a:rPr lang="zh-CN" altLang="en-US" smtClean="0"/>
              <a:t>发布的一种规范</a:t>
            </a:r>
            <a:endParaRPr lang="zh-CN" altLang="en-US"/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定义了</a:t>
            </a:r>
            <a:endParaRPr lang="en-US" altLang="zh-CN" smtClean="0"/>
          </a:p>
          <a:p>
            <a:pPr lvl="1"/>
            <a:r>
              <a:rPr lang="en-US" altLang="zh-CN" smtClean="0"/>
              <a:t>class</a:t>
            </a:r>
            <a:r>
              <a:rPr lang="zh-CN" altLang="en-US" smtClean="0"/>
              <a:t>文件格式</a:t>
            </a:r>
            <a:endParaRPr lang="en-US" altLang="zh-CN" smtClean="0"/>
          </a:p>
          <a:p>
            <a:r>
              <a:rPr lang="zh-CN" altLang="en-US" smtClean="0"/>
              <a:t>未定义</a:t>
            </a:r>
            <a:endParaRPr lang="en-US" altLang="zh-CN" smtClean="0"/>
          </a:p>
          <a:p>
            <a:pPr lvl="1"/>
            <a:r>
              <a:rPr lang="zh-CN" altLang="en-US" smtClean="0"/>
              <a:t>如何将</a:t>
            </a:r>
            <a:r>
              <a:rPr lang="en-US" altLang="zh-CN" smtClean="0"/>
              <a:t>java</a:t>
            </a:r>
            <a:r>
              <a:rPr lang="zh-CN" altLang="en-US" smtClean="0"/>
              <a:t>编译为</a:t>
            </a:r>
            <a:r>
              <a:rPr lang="en-US" altLang="zh-CN" smtClean="0"/>
              <a:t>class</a:t>
            </a:r>
          </a:p>
          <a:p>
            <a:pPr lvl="1"/>
            <a:r>
              <a:rPr lang="zh-CN" altLang="en-US" smtClean="0"/>
              <a:t>如何执行</a:t>
            </a:r>
            <a:r>
              <a:rPr lang="en-US" altLang="zh-CN" smtClean="0"/>
              <a:t>class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 l="50945" t="15705" r="1806" b="18146"/>
          <a:stretch>
            <a:fillRect/>
          </a:stretch>
        </p:blipFill>
        <p:spPr bwMode="auto">
          <a:xfrm>
            <a:off x="6084168" y="1628800"/>
            <a:ext cx="2828886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导航</a:t>
            </a:r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smtClean="0">
                <a:solidFill>
                  <a:schemeClr val="bg1">
                    <a:lumMod val="65000"/>
                  </a:schemeClr>
                </a:solidFill>
              </a:rPr>
              <a:t>1.</a:t>
            </a:r>
            <a:r>
              <a:rPr lang="zh-CN" altLang="en-US" sz="2800" smtClean="0">
                <a:solidFill>
                  <a:schemeClr val="bg1">
                    <a:lumMod val="65000"/>
                  </a:schemeClr>
                </a:solidFill>
              </a:rPr>
              <a:t>怎么运行？编译装载执行机制</a:t>
            </a:r>
            <a:endParaRPr lang="en-US" altLang="zh-CN" sz="280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2800" smtClean="0">
                <a:solidFill>
                  <a:schemeClr val="bg1">
                    <a:lumMod val="65000"/>
                  </a:schemeClr>
                </a:solidFill>
              </a:rPr>
              <a:t>2.</a:t>
            </a:r>
            <a:r>
              <a:rPr lang="zh-CN" altLang="en-US" sz="2800" smtClean="0">
                <a:solidFill>
                  <a:schemeClr val="bg1">
                    <a:lumMod val="65000"/>
                  </a:schemeClr>
                </a:solidFill>
              </a:rPr>
              <a:t>怎么配置？</a:t>
            </a:r>
            <a:r>
              <a:rPr lang="en-US" altLang="zh-CN" sz="2800" smtClean="0">
                <a:solidFill>
                  <a:schemeClr val="bg1">
                    <a:lumMod val="65000"/>
                  </a:schemeClr>
                </a:solidFill>
              </a:rPr>
              <a:t>JVM</a:t>
            </a:r>
            <a:r>
              <a:rPr lang="zh-CN" altLang="en-US" sz="2800" smtClean="0">
                <a:solidFill>
                  <a:schemeClr val="bg1">
                    <a:lumMod val="65000"/>
                  </a:schemeClr>
                </a:solidFill>
              </a:rPr>
              <a:t>内存分代</a:t>
            </a:r>
            <a:endParaRPr lang="en-US" altLang="zh-CN" sz="280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2800" smtClean="0">
                <a:solidFill>
                  <a:schemeClr val="bg1">
                    <a:lumMod val="65000"/>
                  </a:schemeClr>
                </a:solidFill>
              </a:rPr>
              <a:t>3.</a:t>
            </a:r>
            <a:r>
              <a:rPr lang="zh-CN" altLang="en-US" sz="2800" smtClean="0">
                <a:solidFill>
                  <a:schemeClr val="bg1">
                    <a:lumMod val="65000"/>
                  </a:schemeClr>
                </a:solidFill>
              </a:rPr>
              <a:t>怎么配置？</a:t>
            </a:r>
            <a:r>
              <a:rPr lang="en-US" altLang="zh-CN" sz="2800" smtClean="0">
                <a:solidFill>
                  <a:schemeClr val="bg1">
                    <a:lumMod val="65000"/>
                  </a:schemeClr>
                </a:solidFill>
              </a:rPr>
              <a:t>GC</a:t>
            </a:r>
            <a:r>
              <a:rPr lang="zh-CN" altLang="en-US" sz="2800" smtClean="0">
                <a:solidFill>
                  <a:schemeClr val="bg1">
                    <a:lumMod val="65000"/>
                  </a:schemeClr>
                </a:solidFill>
              </a:rPr>
              <a:t>垃圾回收</a:t>
            </a:r>
            <a:endParaRPr lang="en-US" altLang="zh-CN" sz="280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2800" smtClean="0">
                <a:solidFill>
                  <a:srgbClr val="FF0000"/>
                </a:solidFill>
              </a:rPr>
              <a:t>4.</a:t>
            </a:r>
            <a:r>
              <a:rPr lang="zh-CN" altLang="en-US" sz="2800" smtClean="0">
                <a:solidFill>
                  <a:srgbClr val="FF0000"/>
                </a:solidFill>
              </a:rPr>
              <a:t>怎么监测？</a:t>
            </a:r>
            <a:r>
              <a:rPr lang="en-US" altLang="zh-CN" sz="2800" smtClean="0">
                <a:solidFill>
                  <a:srgbClr val="FF0000"/>
                </a:solidFill>
              </a:rPr>
              <a:t>JVM</a:t>
            </a:r>
            <a:r>
              <a:rPr lang="zh-CN" altLang="en-US" sz="2800" smtClean="0">
                <a:solidFill>
                  <a:srgbClr val="FF0000"/>
                </a:solidFill>
              </a:rPr>
              <a:t>监测工具</a:t>
            </a:r>
            <a:endParaRPr lang="en-US" altLang="zh-CN" sz="2800" smtClean="0">
              <a:solidFill>
                <a:srgbClr val="FF0000"/>
              </a:solidFill>
            </a:endParaRPr>
          </a:p>
          <a:p>
            <a:r>
              <a:rPr lang="en-US" altLang="zh-CN" sz="2800" smtClean="0">
                <a:solidFill>
                  <a:schemeClr val="bg1">
                    <a:lumMod val="65000"/>
                  </a:schemeClr>
                </a:solidFill>
              </a:rPr>
              <a:t>5.</a:t>
            </a:r>
            <a:r>
              <a:rPr lang="zh-CN" altLang="en-US" sz="2800" smtClean="0">
                <a:solidFill>
                  <a:schemeClr val="bg1">
                    <a:lumMod val="65000"/>
                  </a:schemeClr>
                </a:solidFill>
              </a:rPr>
              <a:t>怎么监测？</a:t>
            </a:r>
            <a:r>
              <a:rPr lang="en-US" altLang="zh-CN" sz="2800" smtClean="0">
                <a:solidFill>
                  <a:schemeClr val="bg1">
                    <a:lumMod val="65000"/>
                  </a:schemeClr>
                </a:solidFill>
              </a:rPr>
              <a:t>Linux</a:t>
            </a:r>
            <a:r>
              <a:rPr lang="zh-CN" altLang="en-US" sz="2800" smtClean="0">
                <a:solidFill>
                  <a:schemeClr val="bg1">
                    <a:lumMod val="65000"/>
                  </a:schemeClr>
                </a:solidFill>
              </a:rPr>
              <a:t>监测工具</a:t>
            </a:r>
            <a:endParaRPr lang="en-US" altLang="zh-CN" sz="280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2800" smtClean="0">
                <a:solidFill>
                  <a:schemeClr val="bg1">
                    <a:lumMod val="65000"/>
                  </a:schemeClr>
                </a:solidFill>
              </a:rPr>
              <a:t>6.</a:t>
            </a:r>
            <a:r>
              <a:rPr lang="zh-CN" altLang="en-US" sz="2800" smtClean="0">
                <a:solidFill>
                  <a:schemeClr val="bg1">
                    <a:lumMod val="65000"/>
                  </a:schemeClr>
                </a:solidFill>
              </a:rPr>
              <a:t>怎么调优？内存调优</a:t>
            </a:r>
            <a:endParaRPr lang="zh-CN" altLang="en-US" sz="28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输出</a:t>
            </a:r>
            <a:r>
              <a:rPr lang="en-US" altLang="zh-CN" smtClean="0"/>
              <a:t>GC</a:t>
            </a:r>
            <a:r>
              <a:rPr lang="zh-CN" altLang="en-US" smtClean="0"/>
              <a:t>日志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输出到控制台</a:t>
            </a:r>
          </a:p>
          <a:p>
            <a:pPr lvl="1"/>
            <a:r>
              <a:rPr lang="en-US" altLang="zh-CN" sz="1600" smtClean="0">
                <a:solidFill>
                  <a:srgbClr val="FF0000"/>
                </a:solidFill>
              </a:rPr>
              <a:t>-XX:+PrintGC</a:t>
            </a:r>
            <a:r>
              <a:rPr lang="zh-CN" altLang="en-US" sz="1600" smtClean="0"/>
              <a:t>简要信息</a:t>
            </a:r>
          </a:p>
          <a:p>
            <a:pPr lvl="1"/>
            <a:r>
              <a:rPr lang="en-US" altLang="zh-CN" sz="1600" smtClean="0">
                <a:solidFill>
                  <a:srgbClr val="FF0000"/>
                </a:solidFill>
              </a:rPr>
              <a:t>-XX:+PrintGCDetails</a:t>
            </a:r>
            <a:r>
              <a:rPr lang="zh-CN" altLang="en-US" sz="1600" smtClean="0"/>
              <a:t>详细信</a:t>
            </a:r>
          </a:p>
          <a:p>
            <a:pPr lvl="1"/>
            <a:r>
              <a:rPr lang="en-US" altLang="zh-CN" sz="1600" smtClean="0">
                <a:solidFill>
                  <a:srgbClr val="FF0000"/>
                </a:solidFill>
              </a:rPr>
              <a:t>-XX:+PrintGCTimeStamps</a:t>
            </a:r>
            <a:r>
              <a:rPr lang="zh-CN" altLang="en-US" sz="1600" smtClean="0"/>
              <a:t>时间戳</a:t>
            </a:r>
          </a:p>
          <a:p>
            <a:pPr lvl="1"/>
            <a:r>
              <a:rPr lang="en-US" altLang="zh-CN" sz="1600" smtClean="0">
                <a:solidFill>
                  <a:srgbClr val="FF0000"/>
                </a:solidFill>
              </a:rPr>
              <a:t>-XX:+PrintGCApplicationStoppedTime</a:t>
            </a:r>
            <a:r>
              <a:rPr lang="zh-CN" altLang="en-US" sz="1600" smtClean="0"/>
              <a:t>暂停时间</a:t>
            </a:r>
            <a:endParaRPr lang="en-US" altLang="zh-CN" sz="1600" smtClean="0"/>
          </a:p>
          <a:p>
            <a:pPr lvl="1"/>
            <a:endParaRPr lang="en-US" altLang="zh-CN" sz="1600" smtClean="0"/>
          </a:p>
          <a:p>
            <a:pPr lvl="1"/>
            <a:endParaRPr lang="en-US" altLang="zh-CN" sz="1600" smtClean="0"/>
          </a:p>
          <a:p>
            <a:pPr lvl="1"/>
            <a:endParaRPr lang="en-US" altLang="zh-CN" sz="1600" smtClean="0"/>
          </a:p>
          <a:p>
            <a:pPr lvl="1"/>
            <a:endParaRPr lang="zh-CN" altLang="en-US" sz="1600" smtClean="0"/>
          </a:p>
          <a:p>
            <a:r>
              <a:rPr lang="zh-CN" altLang="en-US" smtClean="0"/>
              <a:t>输出到文件</a:t>
            </a:r>
          </a:p>
          <a:p>
            <a:pPr lvl="1"/>
            <a:r>
              <a:rPr lang="en-US" altLang="zh-CN" sz="1600" smtClean="0">
                <a:solidFill>
                  <a:srgbClr val="FF0000"/>
                </a:solidFill>
              </a:rPr>
              <a:t>-Xloggc:/opt/gc.log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87624" y="3429000"/>
            <a:ext cx="763284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smtClean="0"/>
              <a:t>java -Xms20M -Xmx20M -Xmn10M -XX:SurvivorRatio=8 -XX:+UseParallelGC -verbose:GC -XX:+PrintGC -XX:+PrintGCDetails -XX:+PrintGCTimeStamps -XX:+PrintGCApplicationStoppedTime DemoPSGC</a:t>
            </a:r>
            <a:endParaRPr lang="zh-CN" altLang="en-US" sz="1400"/>
          </a:p>
        </p:txBody>
      </p:sp>
      <p:sp>
        <p:nvSpPr>
          <p:cNvPr id="6" name="矩形 5"/>
          <p:cNvSpPr/>
          <p:nvPr/>
        </p:nvSpPr>
        <p:spPr>
          <a:xfrm>
            <a:off x="1259632" y="5517232"/>
            <a:ext cx="712879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smtClean="0"/>
              <a:t>java -Xms20M -Xmx20M -Xmn10M -XX:SurvivorRatio=8 -XX:+UseParallelGC -verbose:GC -XX:+PrintGCDetails -XX:+PrintGCTimeStamps -Xloggc:/opt/test/gc.log DemoPSGC </a:t>
            </a:r>
            <a:endParaRPr lang="zh-CN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可视化工具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GCPortal</a:t>
            </a:r>
          </a:p>
          <a:p>
            <a:pPr lvl="1"/>
            <a:r>
              <a:rPr lang="en-US" altLang="zh-CN" sz="2000" smtClean="0"/>
              <a:t>Sun</a:t>
            </a:r>
            <a:r>
              <a:rPr lang="zh-CN" altLang="en-US" sz="2000" smtClean="0"/>
              <a:t>提供，</a:t>
            </a:r>
            <a:r>
              <a:rPr lang="en-US" altLang="zh-CN" sz="2000" smtClean="0"/>
              <a:t>Tomcat</a:t>
            </a:r>
            <a:r>
              <a:rPr lang="zh-CN" altLang="en-US" sz="2000" smtClean="0"/>
              <a:t>老版本，</a:t>
            </a:r>
            <a:r>
              <a:rPr lang="en-US" altLang="zh-CN" sz="2000" smtClean="0"/>
              <a:t>JDK1.4, &lt;=5MB</a:t>
            </a:r>
          </a:p>
          <a:p>
            <a:pPr lvl="1"/>
            <a:r>
              <a:rPr lang="en-US" altLang="zh-CN" sz="2000" smtClean="0"/>
              <a:t>GC</a:t>
            </a:r>
            <a:r>
              <a:rPr lang="zh-CN" altLang="en-US" sz="2000" smtClean="0"/>
              <a:t>参数预测</a:t>
            </a:r>
          </a:p>
        </p:txBody>
      </p:sp>
      <p:pic>
        <p:nvPicPr>
          <p:cNvPr id="135173" name="Picture 5" descr="http://www.chinaitpower.com/A-A-B/Image/2005/09/04/GCPortal2s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8" y="2780928"/>
            <a:ext cx="5400600" cy="3864429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可视化工具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JVisualVM.exe/bin</a:t>
            </a:r>
            <a:r>
              <a:rPr lang="zh-CN" altLang="en-US" smtClean="0"/>
              <a:t>，</a:t>
            </a:r>
            <a:r>
              <a:rPr lang="zh-CN" altLang="en-US" smtClean="0">
                <a:solidFill>
                  <a:srgbClr val="FF0000"/>
                </a:solidFill>
              </a:rPr>
              <a:t>类似</a:t>
            </a:r>
            <a:r>
              <a:rPr lang="en-US" altLang="zh-CN" smtClean="0">
                <a:solidFill>
                  <a:srgbClr val="FF0000"/>
                </a:solidFill>
              </a:rPr>
              <a:t>jprofiler</a:t>
            </a:r>
          </a:p>
          <a:p>
            <a:pPr lvl="1"/>
            <a:r>
              <a:rPr lang="zh-CN" altLang="en-US" sz="1600" smtClean="0"/>
              <a:t>集成多个</a:t>
            </a:r>
            <a:r>
              <a:rPr lang="en-US" altLang="zh-CN" sz="1600" smtClean="0"/>
              <a:t>JDK6update7</a:t>
            </a:r>
            <a:r>
              <a:rPr lang="zh-CN" altLang="en-US" sz="1600" smtClean="0"/>
              <a:t>命令行工具：</a:t>
            </a:r>
            <a:r>
              <a:rPr lang="en-US" altLang="zh-CN" sz="1600" smtClean="0"/>
              <a:t>jstat,JConsole,jstack,jmap</a:t>
            </a:r>
            <a:r>
              <a:rPr lang="zh-CN" altLang="en-US" sz="1600" smtClean="0"/>
              <a:t>和</a:t>
            </a:r>
            <a:r>
              <a:rPr lang="en-US" altLang="zh-CN" sz="1600" smtClean="0"/>
              <a:t>jinfo</a:t>
            </a:r>
          </a:p>
          <a:p>
            <a:pPr lvl="1"/>
            <a:r>
              <a:rPr lang="zh-CN" altLang="en-US" sz="1600" smtClean="0"/>
              <a:t>作用：生成和分析海量数据、跟踪内存泄漏、监控</a:t>
            </a:r>
            <a:r>
              <a:rPr lang="en-US" altLang="zh-CN" sz="1600" smtClean="0"/>
              <a:t>GC</a:t>
            </a:r>
            <a:r>
              <a:rPr lang="zh-CN" altLang="en-US" sz="1600" smtClean="0"/>
              <a:t>、执行内存和</a:t>
            </a:r>
            <a:r>
              <a:rPr lang="en-US" altLang="zh-CN" sz="1600" smtClean="0"/>
              <a:t>CPU</a:t>
            </a:r>
            <a:r>
              <a:rPr lang="zh-CN" altLang="en-US" sz="1600" smtClean="0"/>
              <a:t>分析</a:t>
            </a:r>
          </a:p>
          <a:p>
            <a:pPr lvl="2"/>
            <a:r>
              <a:rPr lang="zh-CN" altLang="en-US" sz="1600" smtClean="0"/>
              <a:t>开发人员：监控，分析，获 胜</a:t>
            </a:r>
            <a:r>
              <a:rPr lang="en-US" altLang="zh-CN" sz="1600" smtClean="0"/>
              <a:t>Thread-Dumps</a:t>
            </a:r>
            <a:r>
              <a:rPr lang="zh-CN" altLang="en-US" sz="1600" smtClean="0"/>
              <a:t>，浏览</a:t>
            </a:r>
            <a:r>
              <a:rPr lang="en-US" altLang="zh-CN" sz="1600" smtClean="0"/>
              <a:t>Heap dumps</a:t>
            </a:r>
          </a:p>
          <a:p>
            <a:pPr lvl="2"/>
            <a:r>
              <a:rPr lang="zh-CN" altLang="en-US" sz="1600" smtClean="0"/>
              <a:t>系统管理员：监测，控制</a:t>
            </a:r>
            <a:r>
              <a:rPr lang="en-US" altLang="zh-CN" sz="1600" smtClean="0"/>
              <a:t>Java</a:t>
            </a:r>
            <a:r>
              <a:rPr lang="zh-CN" altLang="en-US" sz="1600" smtClean="0"/>
              <a:t>应用程序横跨整个网络的情况</a:t>
            </a:r>
          </a:p>
          <a:p>
            <a:pPr lvl="2"/>
            <a:r>
              <a:rPr lang="zh-CN" altLang="en-US" sz="1600" smtClean="0"/>
              <a:t>维护人员：创建包含所有必要信息的</a:t>
            </a:r>
            <a:r>
              <a:rPr lang="en-US" altLang="zh-CN" sz="1600" smtClean="0"/>
              <a:t>Bug</a:t>
            </a:r>
            <a:r>
              <a:rPr lang="zh-CN" altLang="en-US" sz="1600" smtClean="0"/>
              <a:t>报告</a:t>
            </a:r>
            <a:endParaRPr lang="en-US" altLang="zh-CN" sz="1600" smtClean="0"/>
          </a:p>
          <a:p>
            <a:pPr lvl="1"/>
            <a:r>
              <a:rPr lang="zh-CN" altLang="en-US" sz="1600" smtClean="0"/>
              <a:t>连接到远程主机</a:t>
            </a:r>
            <a:endParaRPr lang="en-US" altLang="zh-CN" sz="1600" smtClean="0"/>
          </a:p>
        </p:txBody>
      </p:sp>
      <p:sp>
        <p:nvSpPr>
          <p:cNvPr id="10" name="矩形 9"/>
          <p:cNvSpPr/>
          <p:nvPr/>
        </p:nvSpPr>
        <p:spPr>
          <a:xfrm>
            <a:off x="1331640" y="3933056"/>
            <a:ext cx="712879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mtClean="0"/>
              <a:t>grant codebase "file:/usr/local/jdk/lib/tools.jar" {</a:t>
            </a:r>
          </a:p>
          <a:p>
            <a:r>
              <a:rPr lang="en-US" altLang="zh-CN" smtClean="0"/>
              <a:t>   permission java.security.AllPermission;</a:t>
            </a:r>
          </a:p>
          <a:p>
            <a:r>
              <a:rPr lang="en-US" altLang="zh-CN" smtClean="0"/>
              <a:t>};</a:t>
            </a:r>
          </a:p>
          <a:p>
            <a:endParaRPr lang="en-US" altLang="zh-CN" smtClean="0"/>
          </a:p>
          <a:p>
            <a:r>
              <a:rPr lang="en-US" altLang="zh-CN" smtClean="0"/>
              <a:t>jstatd -J-Djava.security.policy=/home/test/jstatd.java.policy -J-Djava.rmi.server.logCalls=true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可视化工具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JProfiler</a:t>
            </a:r>
          </a:p>
          <a:p>
            <a:pPr lvl="1"/>
            <a:r>
              <a:rPr lang="zh-CN" altLang="en-US" sz="2000" smtClean="0"/>
              <a:t>客户端服务端</a:t>
            </a:r>
            <a:endParaRPr lang="en-US" altLang="zh-CN" sz="2000" smtClean="0"/>
          </a:p>
          <a:p>
            <a:pPr lvl="1"/>
            <a:r>
              <a:rPr lang="zh-CN" altLang="en-US" sz="2000" smtClean="0"/>
              <a:t>内存分析</a:t>
            </a:r>
          </a:p>
          <a:p>
            <a:pPr lvl="1"/>
            <a:r>
              <a:rPr lang="en-US" altLang="zh-CN" sz="2000" smtClean="0"/>
              <a:t>CPU</a:t>
            </a:r>
            <a:r>
              <a:rPr lang="zh-CN" altLang="en-US" sz="2000" smtClean="0"/>
              <a:t>分析</a:t>
            </a:r>
          </a:p>
          <a:p>
            <a:pPr lvl="1"/>
            <a:r>
              <a:rPr lang="zh-CN" altLang="en-US" sz="2000" smtClean="0"/>
              <a:t>堆遍历</a:t>
            </a:r>
          </a:p>
          <a:p>
            <a:pPr lvl="1"/>
            <a:r>
              <a:rPr lang="zh-CN" altLang="en-US" sz="2000" smtClean="0"/>
              <a:t>线程分析</a:t>
            </a:r>
          </a:p>
          <a:p>
            <a:pPr lvl="1"/>
            <a:r>
              <a:rPr lang="zh-CN" altLang="en-US" sz="2000" smtClean="0"/>
              <a:t>遥感监测</a:t>
            </a:r>
            <a:endParaRPr lang="en-US" altLang="zh-CN" sz="2000" smtClean="0"/>
          </a:p>
        </p:txBody>
      </p:sp>
      <p:pic>
        <p:nvPicPr>
          <p:cNvPr id="180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169368"/>
            <a:ext cx="587692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02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2132856"/>
            <a:ext cx="6096000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02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1720" y="2132856"/>
            <a:ext cx="6096000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02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71800" y="2132856"/>
            <a:ext cx="6096000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0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0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0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0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0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0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0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0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可视化工具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MAT(Eclipse Memory Analyzer)</a:t>
            </a:r>
          </a:p>
          <a:p>
            <a:pPr lvl="1"/>
            <a:r>
              <a:rPr lang="zh-CN" altLang="en-US" smtClean="0"/>
              <a:t>分析</a:t>
            </a:r>
            <a:r>
              <a:rPr lang="en-US" altLang="zh-CN" smtClean="0"/>
              <a:t>dump</a:t>
            </a:r>
            <a:r>
              <a:rPr lang="zh-CN" altLang="en-US" smtClean="0"/>
              <a:t>文件，比</a:t>
            </a:r>
            <a:r>
              <a:rPr lang="en-US" altLang="zh-CN" smtClean="0"/>
              <a:t>jhat</a:t>
            </a:r>
            <a:r>
              <a:rPr lang="zh-CN" altLang="en-US" smtClean="0"/>
              <a:t>强大，能够快速地定位</a:t>
            </a:r>
            <a:r>
              <a:rPr lang="en-US" altLang="zh-CN" smtClean="0"/>
              <a:t>Java</a:t>
            </a:r>
            <a:r>
              <a:rPr lang="zh-CN" altLang="en-US" smtClean="0"/>
              <a:t>内存泄露</a:t>
            </a:r>
            <a:endParaRPr lang="en-US" altLang="zh-CN" smtClean="0"/>
          </a:p>
          <a:p>
            <a:pPr lvl="1"/>
            <a:r>
              <a:rPr lang="zh-CN" altLang="en-US" smtClean="0"/>
              <a:t>可以获得堆中对象的数据统计</a:t>
            </a:r>
          </a:p>
          <a:p>
            <a:pPr lvl="1"/>
            <a:r>
              <a:rPr lang="zh-CN" altLang="en-US" smtClean="0"/>
              <a:t>可以获得对象相互引用的关系</a:t>
            </a:r>
          </a:p>
          <a:p>
            <a:pPr lvl="1"/>
            <a:r>
              <a:rPr lang="zh-CN" altLang="en-US" smtClean="0"/>
              <a:t>采用</a:t>
            </a:r>
            <a:r>
              <a:rPr lang="en-US" altLang="zh-CN" smtClean="0"/>
              <a:t>Tree</a:t>
            </a:r>
            <a:r>
              <a:rPr lang="zh-CN" altLang="en-US" smtClean="0"/>
              <a:t>的方式来展现整个栈对象相互引用的情况</a:t>
            </a:r>
          </a:p>
          <a:p>
            <a:pPr lvl="1"/>
            <a:r>
              <a:rPr lang="zh-CN" altLang="en-US" smtClean="0"/>
              <a:t>支持使用</a:t>
            </a:r>
            <a:r>
              <a:rPr lang="en-US" altLang="zh-CN" smtClean="0"/>
              <a:t>OQL</a:t>
            </a:r>
            <a:r>
              <a:rPr lang="zh-CN" altLang="en-US" smtClean="0"/>
              <a:t>语言来查询对象信息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043608" y="5733256"/>
            <a:ext cx="7776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mtClean="0"/>
              <a:t>http://www.eclipse.org/mat/about/screenshots.php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命令行工具</a:t>
            </a:r>
            <a:r>
              <a:rPr lang="en-US" altLang="zh-CN" smtClean="0"/>
              <a:t>:</a:t>
            </a:r>
            <a:r>
              <a:rPr lang="zh-CN" altLang="en-US" smtClean="0"/>
              <a:t>基本信息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zh-CN" smtClean="0"/>
              <a:t>jstatd</a:t>
            </a:r>
            <a:r>
              <a:rPr lang="zh-CN" altLang="en-US" smtClean="0"/>
              <a:t>：启动</a:t>
            </a:r>
            <a:r>
              <a:rPr lang="en-US" altLang="zh-CN" smtClean="0"/>
              <a:t>JVM</a:t>
            </a:r>
            <a:r>
              <a:rPr lang="zh-CN" altLang="en-US" smtClean="0"/>
              <a:t>监控服务，基于</a:t>
            </a:r>
            <a:r>
              <a:rPr lang="en-US" altLang="zh-CN" smtClean="0"/>
              <a:t>RMI</a:t>
            </a:r>
            <a:r>
              <a:rPr lang="zh-CN" altLang="en-US" smtClean="0"/>
              <a:t>，提供本机</a:t>
            </a:r>
            <a:r>
              <a:rPr lang="en-US" altLang="zh-CN" smtClean="0"/>
              <a:t>JVM</a:t>
            </a:r>
            <a:r>
              <a:rPr lang="zh-CN" altLang="en-US" smtClean="0"/>
              <a:t>应用程序的信息，默认端口</a:t>
            </a:r>
            <a:r>
              <a:rPr lang="en-US" altLang="zh-CN" smtClean="0"/>
              <a:t>1099</a:t>
            </a:r>
            <a:endParaRPr lang="zh-CN" altLang="en-US" smtClean="0"/>
          </a:p>
          <a:p>
            <a:pPr lvl="1"/>
            <a:r>
              <a:rPr lang="zh-CN" altLang="en-US" smtClean="0"/>
              <a:t>启动：</a:t>
            </a:r>
            <a:r>
              <a:rPr lang="en-US" altLang="zh-CN" smtClean="0"/>
              <a:t>jstatd -J-Djava.security.policy=my.policy</a:t>
            </a:r>
          </a:p>
          <a:p>
            <a:pPr lvl="1"/>
            <a:r>
              <a:rPr lang="zh-CN" altLang="en-US" smtClean="0"/>
              <a:t>客户端：</a:t>
            </a:r>
            <a:r>
              <a:rPr lang="en-US" altLang="zh-CN" smtClean="0">
                <a:solidFill>
                  <a:srgbClr val="FF0000"/>
                </a:solidFill>
              </a:rPr>
              <a:t>JVisualVM/jps</a:t>
            </a:r>
          </a:p>
          <a:p>
            <a:endParaRPr lang="en-US" altLang="zh-CN" smtClean="0"/>
          </a:p>
          <a:p>
            <a:r>
              <a:rPr lang="en-US" altLang="zh-CN" smtClean="0"/>
              <a:t>jps</a:t>
            </a:r>
            <a:r>
              <a:rPr lang="zh-CN" altLang="en-US" smtClean="0"/>
              <a:t>：查看</a:t>
            </a:r>
            <a:r>
              <a:rPr lang="en-US" altLang="zh-CN" smtClean="0"/>
              <a:t>JVM</a:t>
            </a:r>
            <a:r>
              <a:rPr lang="zh-CN" altLang="en-US" smtClean="0"/>
              <a:t>里所有进程的具体状态</a:t>
            </a:r>
            <a:r>
              <a:rPr lang="en-US" altLang="zh-CN" smtClean="0"/>
              <a:t>, </a:t>
            </a:r>
            <a:r>
              <a:rPr lang="zh-CN" altLang="en-US" smtClean="0"/>
              <a:t>包括进程</a:t>
            </a:r>
            <a:r>
              <a:rPr lang="en-US" altLang="zh-CN" smtClean="0"/>
              <a:t>ID</a:t>
            </a:r>
            <a:r>
              <a:rPr lang="zh-CN" altLang="en-US" smtClean="0"/>
              <a:t>，进程启动的路径等</a:t>
            </a:r>
          </a:p>
          <a:p>
            <a:pPr lvl="1"/>
            <a:r>
              <a:rPr lang="en-US" altLang="zh-CN" smtClean="0"/>
              <a:t>jps</a:t>
            </a:r>
            <a:r>
              <a:rPr lang="zh-CN" altLang="en-US" smtClean="0"/>
              <a:t>：列出本机所有的</a:t>
            </a:r>
            <a:r>
              <a:rPr lang="en-US" altLang="zh-CN" smtClean="0"/>
              <a:t>jvm</a:t>
            </a:r>
            <a:r>
              <a:rPr lang="zh-CN" altLang="en-US" smtClean="0"/>
              <a:t>实例</a:t>
            </a:r>
          </a:p>
          <a:p>
            <a:pPr lvl="1"/>
            <a:r>
              <a:rPr lang="en-US" altLang="zh-CN" smtClean="0">
                <a:solidFill>
                  <a:srgbClr val="FF0000"/>
                </a:solidFill>
              </a:rPr>
              <a:t>jps 10.10.82.80</a:t>
            </a:r>
            <a:r>
              <a:rPr lang="zh-CN" altLang="en-US" smtClean="0"/>
              <a:t>：列出远程服务器所有的</a:t>
            </a:r>
            <a:r>
              <a:rPr lang="en-US" altLang="zh-CN" smtClean="0"/>
              <a:t>jvm</a:t>
            </a:r>
            <a:r>
              <a:rPr lang="zh-CN" altLang="en-US" smtClean="0"/>
              <a:t>实例，采用</a:t>
            </a:r>
            <a:r>
              <a:rPr lang="en-US" altLang="zh-CN" smtClean="0"/>
              <a:t>rmi</a:t>
            </a:r>
            <a:r>
              <a:rPr lang="zh-CN" altLang="en-US" smtClean="0"/>
              <a:t>协议，默认连接端口为</a:t>
            </a:r>
            <a:r>
              <a:rPr lang="en-US" altLang="zh-CN" smtClean="0"/>
              <a:t>1099</a:t>
            </a:r>
          </a:p>
          <a:p>
            <a:endParaRPr lang="en-US" altLang="zh-CN" smtClean="0"/>
          </a:p>
          <a:p>
            <a:r>
              <a:rPr lang="en-US" altLang="zh-CN" smtClean="0"/>
              <a:t>jinfo</a:t>
            </a:r>
            <a:r>
              <a:rPr lang="zh-CN" altLang="en-US" smtClean="0"/>
              <a:t>：观察运行中的</a:t>
            </a:r>
            <a:r>
              <a:rPr lang="en-US" altLang="zh-CN" smtClean="0"/>
              <a:t>Java</a:t>
            </a:r>
            <a:r>
              <a:rPr lang="zh-CN" altLang="en-US" smtClean="0"/>
              <a:t>程序的运行环境参数，</a:t>
            </a:r>
            <a:r>
              <a:rPr lang="en-US" altLang="zh-CN" smtClean="0"/>
              <a:t>Java System</a:t>
            </a:r>
            <a:r>
              <a:rPr lang="zh-CN" altLang="en-US" smtClean="0"/>
              <a:t>属性和</a:t>
            </a:r>
            <a:r>
              <a:rPr lang="en-US" altLang="zh-CN" smtClean="0"/>
              <a:t>JVM</a:t>
            </a:r>
            <a:r>
              <a:rPr lang="zh-CN" altLang="en-US" smtClean="0"/>
              <a:t>命令行参数</a:t>
            </a:r>
          </a:p>
          <a:p>
            <a:pPr lvl="1"/>
            <a:r>
              <a:rPr lang="en-US" altLang="zh-CN" smtClean="0"/>
              <a:t>	</a:t>
            </a:r>
            <a:r>
              <a:rPr lang="zh-CN" altLang="en-US" smtClean="0"/>
              <a:t>实例：</a:t>
            </a:r>
            <a:r>
              <a:rPr lang="en-US" altLang="zh-CN" smtClean="0">
                <a:solidFill>
                  <a:srgbClr val="FF0000"/>
                </a:solidFill>
              </a:rPr>
              <a:t>jinfo [pid]</a:t>
            </a:r>
          </a:p>
          <a:p>
            <a:pPr lvl="1"/>
            <a:endParaRPr lang="en-US" altLang="zh-CN" smtClean="0"/>
          </a:p>
          <a:p>
            <a:r>
              <a:rPr lang="en-US" altLang="zh-CN" smtClean="0"/>
              <a:t>jdb</a:t>
            </a:r>
            <a:r>
              <a:rPr lang="zh-CN" altLang="en-US" smtClean="0"/>
              <a:t>：命令行调试器，断点、附加代码、远程、优化</a:t>
            </a:r>
            <a:endParaRPr lang="en-US" altLang="zh-CN" smtClean="0">
              <a:solidFill>
                <a:srgbClr val="FF0000"/>
              </a:solidFill>
            </a:endParaRPr>
          </a:p>
          <a:p>
            <a:pPr lvl="1">
              <a:buNone/>
            </a:pPr>
            <a:endParaRPr lang="en-US" altLang="zh-CN" smtClean="0">
              <a:solidFill>
                <a:srgbClr val="FF0000"/>
              </a:solidFill>
            </a:endParaRPr>
          </a:p>
          <a:p>
            <a:pPr lvl="1">
              <a:buNone/>
            </a:pPr>
            <a:endParaRPr lang="zh-CN" altLang="en-US" smtClean="0">
              <a:solidFill>
                <a:srgbClr val="FF0000"/>
              </a:solidFill>
            </a:endParaRPr>
          </a:p>
          <a:p>
            <a:pPr lvl="1">
              <a:buNone/>
            </a:pP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命令行工具</a:t>
            </a:r>
            <a:r>
              <a:rPr lang="en-US" altLang="zh-CN" smtClean="0"/>
              <a:t>:</a:t>
            </a:r>
            <a:r>
              <a:rPr lang="zh-CN" altLang="en-US" smtClean="0"/>
              <a:t>内存</a:t>
            </a:r>
            <a:r>
              <a:rPr lang="en-US" altLang="zh-CN" smtClean="0"/>
              <a:t>/dump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smtClean="0"/>
              <a:t>jmap</a:t>
            </a:r>
            <a:r>
              <a:rPr lang="zh-CN" altLang="en-US" smtClean="0"/>
              <a:t>：查看各个代内存状况，可导出内存信息。</a:t>
            </a:r>
          </a:p>
          <a:p>
            <a:pPr lvl="1"/>
            <a:r>
              <a:rPr lang="zh-CN" altLang="en-US" smtClean="0"/>
              <a:t>堆使用情况：</a:t>
            </a:r>
            <a:r>
              <a:rPr lang="en-US" altLang="zh-CN" smtClean="0">
                <a:solidFill>
                  <a:srgbClr val="FF0000"/>
                </a:solidFill>
              </a:rPr>
              <a:t>jmap -heap 2083</a:t>
            </a:r>
          </a:p>
          <a:p>
            <a:pPr lvl="1"/>
            <a:r>
              <a:rPr lang="zh-CN" altLang="en-US" smtClean="0"/>
              <a:t>对象数量大小：</a:t>
            </a:r>
            <a:r>
              <a:rPr lang="en-US" altLang="zh-CN" smtClean="0">
                <a:solidFill>
                  <a:srgbClr val="FF0000"/>
                </a:solidFill>
              </a:rPr>
              <a:t>jmap -histo 2083</a:t>
            </a:r>
          </a:p>
          <a:p>
            <a:pPr lvl="1"/>
            <a:r>
              <a:rPr lang="zh-CN" altLang="en-US" smtClean="0"/>
              <a:t>存活对象情况：</a:t>
            </a:r>
            <a:r>
              <a:rPr lang="en-US" altLang="zh-CN" smtClean="0">
                <a:solidFill>
                  <a:srgbClr val="FF0000"/>
                </a:solidFill>
              </a:rPr>
              <a:t>jmap -histo:live 2083</a:t>
            </a:r>
            <a:r>
              <a:rPr lang="zh-CN" altLang="en-US" smtClean="0"/>
              <a:t>（内存泄露）</a:t>
            </a:r>
          </a:p>
          <a:p>
            <a:pPr lvl="1"/>
            <a:r>
              <a:rPr lang="en-US" altLang="zh-CN" smtClean="0"/>
              <a:t>PermGen</a:t>
            </a:r>
            <a:r>
              <a:rPr lang="zh-CN" altLang="en-US" smtClean="0"/>
              <a:t>情况：</a:t>
            </a:r>
            <a:r>
              <a:rPr lang="en-US" altLang="zh-CN" smtClean="0">
                <a:solidFill>
                  <a:srgbClr val="FF0000"/>
                </a:solidFill>
              </a:rPr>
              <a:t>jmap -permstat 2083</a:t>
            </a:r>
          </a:p>
          <a:p>
            <a:pPr lvl="1"/>
            <a:r>
              <a:rPr lang="en-US" altLang="zh-CN" smtClean="0"/>
              <a:t>Dump</a:t>
            </a:r>
            <a:r>
              <a:rPr lang="zh-CN" altLang="en-US" smtClean="0"/>
              <a:t>文件：</a:t>
            </a:r>
            <a:r>
              <a:rPr lang="en-US" altLang="zh-CN" smtClean="0">
                <a:solidFill>
                  <a:srgbClr val="FF0000"/>
                </a:solidFill>
              </a:rPr>
              <a:t>jmap dump:format=b,file=dump.log 2083</a:t>
            </a:r>
          </a:p>
          <a:p>
            <a:pPr lvl="1"/>
            <a:r>
              <a:rPr lang="zh-CN" altLang="en-US" smtClean="0"/>
              <a:t>分析软件：</a:t>
            </a:r>
            <a:r>
              <a:rPr lang="en-US" altLang="zh-CN" smtClean="0"/>
              <a:t>jhat, Eclipse Memory Analyzer</a:t>
            </a:r>
          </a:p>
          <a:p>
            <a:endParaRPr lang="en-US" altLang="zh-CN" smtClean="0"/>
          </a:p>
          <a:p>
            <a:r>
              <a:rPr lang="en-US" altLang="zh-CN" smtClean="0"/>
              <a:t>jhat</a:t>
            </a:r>
            <a:r>
              <a:rPr lang="zh-CN" altLang="en-US" smtClean="0"/>
              <a:t>：分析堆</a:t>
            </a:r>
            <a:r>
              <a:rPr lang="en-US" altLang="zh-CN" smtClean="0"/>
              <a:t>dump</a:t>
            </a:r>
            <a:r>
              <a:rPr lang="zh-CN" altLang="en-US" smtClean="0"/>
              <a:t>文件</a:t>
            </a:r>
          </a:p>
          <a:p>
            <a:pPr lvl="1"/>
            <a:r>
              <a:rPr lang="zh-CN" altLang="en-US" smtClean="0"/>
              <a:t>加载：</a:t>
            </a:r>
            <a:r>
              <a:rPr lang="en-US" altLang="zh-CN" smtClean="0">
                <a:solidFill>
                  <a:srgbClr val="FF0000"/>
                </a:solidFill>
              </a:rPr>
              <a:t>jhat -J-Xmx1024M dump.log</a:t>
            </a:r>
          </a:p>
          <a:p>
            <a:pPr lvl="1"/>
            <a:r>
              <a:rPr lang="zh-CN" altLang="en-US" smtClean="0"/>
              <a:t>查看：</a:t>
            </a:r>
            <a:r>
              <a:rPr lang="en-US" altLang="zh-CN" smtClean="0"/>
              <a:t>http://localhost:7000/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命令行工具</a:t>
            </a:r>
            <a:r>
              <a:rPr lang="en-US" altLang="zh-CN" smtClean="0"/>
              <a:t>:</a:t>
            </a:r>
            <a:r>
              <a:rPr lang="zh-CN" altLang="en-US" smtClean="0"/>
              <a:t>线程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jstack</a:t>
            </a:r>
            <a:r>
              <a:rPr lang="zh-CN" altLang="en-US" smtClean="0"/>
              <a:t>：监控线程信息</a:t>
            </a:r>
            <a:endParaRPr lang="en-US" altLang="zh-CN" smtClean="0"/>
          </a:p>
          <a:p>
            <a:pPr lvl="1"/>
            <a:r>
              <a:rPr lang="zh-CN" altLang="en-US" smtClean="0"/>
              <a:t>线程状态</a:t>
            </a:r>
            <a:endParaRPr lang="en-US" altLang="zh-CN" smtClean="0"/>
          </a:p>
          <a:p>
            <a:pPr lvl="2"/>
            <a:r>
              <a:rPr lang="en-US" altLang="zh-CN" smtClean="0"/>
              <a:t>waiting</a:t>
            </a:r>
            <a:r>
              <a:rPr lang="zh-CN" altLang="en-US" smtClean="0"/>
              <a:t>等锁</a:t>
            </a:r>
            <a:endParaRPr lang="en-US" altLang="zh-CN" smtClean="0"/>
          </a:p>
          <a:p>
            <a:pPr lvl="2"/>
            <a:r>
              <a:rPr lang="en-US" altLang="zh-CN" smtClean="0"/>
              <a:t>Object.wait()</a:t>
            </a:r>
            <a:r>
              <a:rPr lang="zh-CN" altLang="en-US" smtClean="0"/>
              <a:t>等待唤醒</a:t>
            </a:r>
            <a:endParaRPr lang="en-US" altLang="zh-CN" smtClean="0"/>
          </a:p>
          <a:p>
            <a:pPr lvl="2"/>
            <a:r>
              <a:rPr lang="en-US" altLang="zh-CN" smtClean="0"/>
              <a:t>runnable</a:t>
            </a:r>
            <a:r>
              <a:rPr lang="zh-CN" altLang="en-US" smtClean="0"/>
              <a:t>等待资源</a:t>
            </a:r>
          </a:p>
          <a:p>
            <a:pPr lvl="1"/>
            <a:r>
              <a:rPr lang="zh-CN" altLang="en-US" smtClean="0"/>
              <a:t>实例：</a:t>
            </a:r>
            <a:r>
              <a:rPr lang="en-US" altLang="zh-CN" smtClean="0">
                <a:solidFill>
                  <a:srgbClr val="FF0000"/>
                </a:solidFill>
              </a:rPr>
              <a:t>jstack [pid]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命令行工具</a:t>
            </a:r>
            <a:r>
              <a:rPr lang="en-US" altLang="zh-CN" smtClean="0"/>
              <a:t>:GC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smtClean="0"/>
              <a:t>jstat</a:t>
            </a:r>
            <a:r>
              <a:rPr lang="zh-CN" altLang="en-US" smtClean="0"/>
              <a:t>：用来按一定频率查看</a:t>
            </a:r>
            <a:r>
              <a:rPr lang="en-US" altLang="zh-CN" smtClean="0"/>
              <a:t>JVM</a:t>
            </a:r>
            <a:r>
              <a:rPr lang="zh-CN" altLang="en-US" smtClean="0"/>
              <a:t>各代占用情况、</a:t>
            </a:r>
            <a:r>
              <a:rPr lang="en-US" altLang="zh-CN" smtClean="0"/>
              <a:t>Young GC</a:t>
            </a:r>
            <a:r>
              <a:rPr lang="zh-CN" altLang="en-US" smtClean="0"/>
              <a:t>次数、</a:t>
            </a:r>
            <a:r>
              <a:rPr lang="en-US" altLang="zh-CN" smtClean="0"/>
              <a:t>Full GC</a:t>
            </a:r>
            <a:r>
              <a:rPr lang="zh-CN" altLang="en-US" smtClean="0"/>
              <a:t>次数、消耗时间</a:t>
            </a:r>
          </a:p>
          <a:p>
            <a:pPr lvl="1"/>
            <a:r>
              <a:rPr lang="zh-CN" altLang="en-US" smtClean="0"/>
              <a:t>实例：</a:t>
            </a:r>
            <a:r>
              <a:rPr lang="en-US" altLang="zh-CN" smtClean="0">
                <a:solidFill>
                  <a:srgbClr val="FF0000"/>
                </a:solidFill>
              </a:rPr>
              <a:t>jstats -gcutil [pid] [interval] [count]</a:t>
            </a:r>
          </a:p>
          <a:p>
            <a:pPr lvl="2"/>
            <a:r>
              <a:rPr lang="zh-CN" altLang="en-US" smtClean="0"/>
              <a:t>打印</a:t>
            </a:r>
            <a:r>
              <a:rPr lang="en-US" altLang="zh-CN" smtClean="0"/>
              <a:t>5</a:t>
            </a:r>
            <a:r>
              <a:rPr lang="zh-CN" altLang="en-US" smtClean="0"/>
              <a:t>秒：</a:t>
            </a:r>
            <a:r>
              <a:rPr lang="en-US" altLang="zh-CN" smtClean="0">
                <a:solidFill>
                  <a:srgbClr val="FF0000"/>
                </a:solidFill>
              </a:rPr>
              <a:t>jstat -gcutil 2083 1000 5</a:t>
            </a:r>
          </a:p>
          <a:p>
            <a:pPr lvl="2"/>
            <a:r>
              <a:rPr lang="en-US" altLang="zh-CN" smtClean="0"/>
              <a:t>PermGen</a:t>
            </a:r>
            <a:r>
              <a:rPr lang="zh-CN" altLang="en-US" smtClean="0"/>
              <a:t>信息：</a:t>
            </a:r>
            <a:r>
              <a:rPr lang="en-US" altLang="zh-CN" smtClean="0">
                <a:solidFill>
                  <a:srgbClr val="FF0000"/>
                </a:solidFill>
              </a:rPr>
              <a:t>jstat -class 2083</a:t>
            </a:r>
          </a:p>
          <a:p>
            <a:pPr lvl="2"/>
            <a:r>
              <a:rPr lang="zh-CN" altLang="en-US" smtClean="0"/>
              <a:t>实时编译信息：</a:t>
            </a:r>
            <a:r>
              <a:rPr lang="en-US" altLang="zh-CN" smtClean="0">
                <a:solidFill>
                  <a:srgbClr val="FF0000"/>
                </a:solidFill>
              </a:rPr>
              <a:t>jstat -compiler 2083</a:t>
            </a:r>
          </a:p>
          <a:p>
            <a:pPr lvl="2"/>
            <a:r>
              <a:rPr lang="en-US" altLang="zh-CN" smtClean="0"/>
              <a:t>GC</a:t>
            </a:r>
            <a:r>
              <a:rPr lang="zh-CN" altLang="en-US" smtClean="0"/>
              <a:t>信息：</a:t>
            </a:r>
            <a:r>
              <a:rPr lang="en-US" altLang="zh-CN" smtClean="0">
                <a:solidFill>
                  <a:srgbClr val="FF0000"/>
                </a:solidFill>
              </a:rPr>
              <a:t>jstat -gc 2083</a:t>
            </a:r>
          </a:p>
          <a:p>
            <a:pPr lvl="2"/>
            <a:r>
              <a:rPr lang="en-US" altLang="zh-CN" smtClean="0"/>
              <a:t>GC</a:t>
            </a:r>
            <a:r>
              <a:rPr lang="zh-CN" altLang="en-US" smtClean="0"/>
              <a:t>百分比：</a:t>
            </a:r>
            <a:r>
              <a:rPr lang="en-US" altLang="zh-CN" smtClean="0">
                <a:solidFill>
                  <a:srgbClr val="FF0000"/>
                </a:solidFill>
              </a:rPr>
              <a:t>jstat -gcutil 2083</a:t>
            </a:r>
          </a:p>
          <a:p>
            <a:endParaRPr lang="en-US" altLang="zh-CN" smtClean="0"/>
          </a:p>
          <a:p>
            <a:r>
              <a:rPr lang="en-US" altLang="zh-CN" smtClean="0"/>
              <a:t>jconsole</a:t>
            </a:r>
            <a:r>
              <a:rPr lang="zh-CN" altLang="en-US" smtClean="0"/>
              <a:t>：基于</a:t>
            </a:r>
            <a:r>
              <a:rPr lang="en-US" altLang="zh-CN" smtClean="0"/>
              <a:t>JMX</a:t>
            </a:r>
            <a:r>
              <a:rPr lang="zh-CN" altLang="en-US" smtClean="0"/>
              <a:t>的实时图形化监测工具，可以观察到</a:t>
            </a:r>
            <a:r>
              <a:rPr lang="en-US" altLang="zh-CN" smtClean="0"/>
              <a:t>Java</a:t>
            </a:r>
            <a:r>
              <a:rPr lang="zh-CN" altLang="en-US" smtClean="0"/>
              <a:t>进程的</a:t>
            </a:r>
            <a:r>
              <a:rPr lang="en-US" altLang="zh-CN" smtClean="0"/>
              <a:t>gc</a:t>
            </a:r>
            <a:r>
              <a:rPr lang="zh-CN" altLang="en-US" smtClean="0"/>
              <a:t>，</a:t>
            </a:r>
            <a:r>
              <a:rPr lang="en-US" altLang="zh-CN" smtClean="0"/>
              <a:t>class</a:t>
            </a:r>
            <a:r>
              <a:rPr lang="zh-CN" altLang="en-US" smtClean="0"/>
              <a:t>，内存等信息。</a:t>
            </a:r>
          </a:p>
          <a:p>
            <a:pPr lvl="1"/>
            <a:r>
              <a:rPr lang="zh-CN" altLang="en-US" smtClean="0"/>
              <a:t>是</a:t>
            </a:r>
            <a:r>
              <a:rPr lang="en-US" altLang="zh-CN" smtClean="0"/>
              <a:t>jstat</a:t>
            </a:r>
            <a:r>
              <a:rPr lang="zh-CN" altLang="en-US" smtClean="0"/>
              <a:t>命令的图形化</a:t>
            </a:r>
            <a:endParaRPr lang="en-US" altLang="zh-CN" smtClean="0"/>
          </a:p>
          <a:p>
            <a:pPr lvl="1"/>
            <a:r>
              <a:rPr lang="zh-CN" altLang="en-US" smtClean="0"/>
              <a:t>监控远程</a:t>
            </a:r>
            <a:endParaRPr lang="en-US" altLang="zh-CN" smtClean="0"/>
          </a:p>
          <a:p>
            <a:pPr lvl="2"/>
            <a:r>
              <a:rPr lang="en-US" altLang="zh-CN" smtClean="0">
                <a:solidFill>
                  <a:srgbClr val="FF0000"/>
                </a:solidFill>
              </a:rPr>
              <a:t>-Dcom.sun.management.jmxremote </a:t>
            </a:r>
          </a:p>
          <a:p>
            <a:pPr lvl="2"/>
            <a:r>
              <a:rPr lang="en-US" altLang="zh-CN" smtClean="0">
                <a:solidFill>
                  <a:srgbClr val="FF0000"/>
                </a:solidFill>
              </a:rPr>
              <a:t>-Dcom.sun.management.jmxremote.port=9001 </a:t>
            </a:r>
          </a:p>
          <a:p>
            <a:pPr lvl="2"/>
            <a:r>
              <a:rPr lang="en-US" altLang="zh-CN" smtClean="0">
                <a:solidFill>
                  <a:srgbClr val="FF0000"/>
                </a:solidFill>
              </a:rPr>
              <a:t>-Dcom.sun.management.jmxremote.authenticate=false </a:t>
            </a:r>
          </a:p>
          <a:p>
            <a:pPr lvl="2"/>
            <a:r>
              <a:rPr lang="en-US" altLang="zh-CN" smtClean="0">
                <a:solidFill>
                  <a:srgbClr val="FF0000"/>
                </a:solidFill>
              </a:rPr>
              <a:t>-Dcom.sun.management.jmxremote.ssl=false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JVM</a:t>
            </a:r>
            <a:r>
              <a:rPr lang="zh-CN" altLang="en-US" smtClean="0"/>
              <a:t>的实现产品</a:t>
            </a:r>
            <a:endParaRPr lang="zh-CN" altLang="en-US"/>
          </a:p>
        </p:txBody>
      </p:sp>
      <p:pic>
        <p:nvPicPr>
          <p:cNvPr id="5" name="内容占位符 4" descr="jvm list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827584" y="1700808"/>
            <a:ext cx="7264759" cy="4292153"/>
          </a:xfrm>
        </p:spPr>
      </p:pic>
      <p:sp>
        <p:nvSpPr>
          <p:cNvPr id="6" name="左箭头 5"/>
          <p:cNvSpPr/>
          <p:nvPr/>
        </p:nvSpPr>
        <p:spPr>
          <a:xfrm>
            <a:off x="1907704" y="2204864"/>
            <a:ext cx="504056" cy="2160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左箭头 7"/>
          <p:cNvSpPr/>
          <p:nvPr/>
        </p:nvSpPr>
        <p:spPr>
          <a:xfrm>
            <a:off x="1763688" y="2708920"/>
            <a:ext cx="504056" cy="2160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左箭头 8"/>
          <p:cNvSpPr/>
          <p:nvPr/>
        </p:nvSpPr>
        <p:spPr>
          <a:xfrm>
            <a:off x="1979712" y="2996952"/>
            <a:ext cx="504056" cy="2160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左箭头 9"/>
          <p:cNvSpPr/>
          <p:nvPr/>
        </p:nvSpPr>
        <p:spPr>
          <a:xfrm>
            <a:off x="1907704" y="4941168"/>
            <a:ext cx="504056" cy="2160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左箭头 10"/>
          <p:cNvSpPr/>
          <p:nvPr/>
        </p:nvSpPr>
        <p:spPr>
          <a:xfrm>
            <a:off x="2483768" y="5229200"/>
            <a:ext cx="504056" cy="2160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左箭头 11"/>
          <p:cNvSpPr/>
          <p:nvPr/>
        </p:nvSpPr>
        <p:spPr>
          <a:xfrm>
            <a:off x="6012160" y="2852936"/>
            <a:ext cx="504056" cy="2160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971600" y="6093296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mtClean="0"/>
              <a:t>EJC(Eclipse Java Compiler) 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总结</a:t>
            </a:r>
            <a:r>
              <a:rPr lang="en-US" altLang="zh-CN" smtClean="0"/>
              <a:t>4</a:t>
            </a:r>
            <a:r>
              <a:rPr lang="zh-CN" altLang="en-US" smtClean="0"/>
              <a:t>下</a:t>
            </a:r>
            <a:r>
              <a:rPr lang="en-US" altLang="zh-CN" smtClean="0"/>
              <a:t>:JVM</a:t>
            </a:r>
            <a:r>
              <a:rPr lang="zh-CN" altLang="en-US" smtClean="0"/>
              <a:t>监测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zh-CN" altLang="en-US" sz="2000" smtClean="0"/>
              <a:t>输出</a:t>
            </a:r>
            <a:r>
              <a:rPr lang="en-US" altLang="zh-CN" sz="2000" smtClean="0"/>
              <a:t>GC</a:t>
            </a:r>
          </a:p>
          <a:p>
            <a:pPr lvl="1"/>
            <a:r>
              <a:rPr lang="en-US" altLang="zh-CN" sz="2000" u="sng" smtClean="0">
                <a:solidFill>
                  <a:srgbClr val="FF0000"/>
                </a:solidFill>
              </a:rPr>
              <a:t>-XX:+PrintGC</a:t>
            </a:r>
            <a:r>
              <a:rPr lang="zh-CN" altLang="en-US" sz="2000" smtClean="0"/>
              <a:t>简要信息</a:t>
            </a:r>
          </a:p>
          <a:p>
            <a:pPr lvl="1"/>
            <a:r>
              <a:rPr lang="en-US" altLang="zh-CN" sz="2000" u="sng" smtClean="0">
                <a:solidFill>
                  <a:srgbClr val="FF0000"/>
                </a:solidFill>
              </a:rPr>
              <a:t>-XX:+PrintGCDetails</a:t>
            </a:r>
            <a:r>
              <a:rPr lang="zh-CN" altLang="en-US" sz="2000" smtClean="0"/>
              <a:t>详细信</a:t>
            </a:r>
          </a:p>
          <a:p>
            <a:pPr lvl="1"/>
            <a:r>
              <a:rPr lang="en-US" altLang="zh-CN" sz="2000" u="sng" smtClean="0">
                <a:solidFill>
                  <a:srgbClr val="FF0000"/>
                </a:solidFill>
              </a:rPr>
              <a:t>-XX:+PrintGCTimeStamps</a:t>
            </a:r>
            <a:r>
              <a:rPr lang="zh-CN" altLang="en-US" sz="2000" smtClean="0"/>
              <a:t>时间戳</a:t>
            </a:r>
          </a:p>
          <a:p>
            <a:pPr lvl="1"/>
            <a:r>
              <a:rPr lang="en-US" altLang="zh-CN" sz="2000" u="sng" smtClean="0">
                <a:solidFill>
                  <a:srgbClr val="FF0000"/>
                </a:solidFill>
              </a:rPr>
              <a:t>-XX:+PrintGCApplicationStoppedTime</a:t>
            </a:r>
            <a:r>
              <a:rPr lang="zh-CN" altLang="en-US" sz="2000" smtClean="0"/>
              <a:t>暂停时间</a:t>
            </a:r>
          </a:p>
          <a:p>
            <a:pPr lvl="1"/>
            <a:r>
              <a:rPr lang="en-US" altLang="zh-CN" sz="2000" u="sng" smtClean="0">
                <a:solidFill>
                  <a:srgbClr val="FF0000"/>
                </a:solidFill>
              </a:rPr>
              <a:t>-Xloggc:/opt/gc.log</a:t>
            </a:r>
            <a:r>
              <a:rPr lang="zh-CN" altLang="en-US" sz="2000" smtClean="0"/>
              <a:t>文件</a:t>
            </a:r>
            <a:endParaRPr lang="en-US" altLang="zh-CN" sz="2000" smtClean="0"/>
          </a:p>
          <a:p>
            <a:pPr lvl="1"/>
            <a:endParaRPr lang="en-US" altLang="zh-CN" sz="2000" smtClean="0"/>
          </a:p>
          <a:p>
            <a:r>
              <a:rPr lang="zh-CN" altLang="en-US" sz="2000" smtClean="0"/>
              <a:t>可视化工具</a:t>
            </a:r>
            <a:endParaRPr lang="en-US" altLang="zh-CN" sz="2000" smtClean="0"/>
          </a:p>
          <a:p>
            <a:pPr lvl="1"/>
            <a:r>
              <a:rPr lang="en-US" altLang="zh-CN" sz="2000" smtClean="0"/>
              <a:t>GC Portal</a:t>
            </a:r>
            <a:r>
              <a:rPr lang="zh-CN" altLang="en-US" sz="2000" smtClean="0"/>
              <a:t>老化</a:t>
            </a:r>
            <a:endParaRPr lang="en-US" altLang="zh-CN" sz="2000" smtClean="0"/>
          </a:p>
          <a:p>
            <a:pPr lvl="1"/>
            <a:r>
              <a:rPr lang="en-US" altLang="zh-CN" sz="2000" smtClean="0">
                <a:solidFill>
                  <a:srgbClr val="FF0000"/>
                </a:solidFill>
              </a:rPr>
              <a:t>JVisualVM</a:t>
            </a:r>
            <a:r>
              <a:rPr lang="zh-CN" altLang="en-US" sz="2000" smtClean="0"/>
              <a:t>基于</a:t>
            </a:r>
            <a:r>
              <a:rPr lang="en-US" altLang="zh-CN" sz="2000" smtClean="0"/>
              <a:t>RMI</a:t>
            </a:r>
            <a:r>
              <a:rPr lang="zh-CN" altLang="en-US" sz="2000" smtClean="0"/>
              <a:t>，</a:t>
            </a:r>
            <a:r>
              <a:rPr lang="zh-CN" altLang="en-US" sz="2000" smtClean="0">
                <a:solidFill>
                  <a:srgbClr val="FF0000"/>
                </a:solidFill>
              </a:rPr>
              <a:t>全面代替命令行</a:t>
            </a:r>
            <a:endParaRPr lang="en-US" altLang="zh-CN" sz="2000" smtClean="0">
              <a:solidFill>
                <a:srgbClr val="FF0000"/>
              </a:solidFill>
            </a:endParaRPr>
          </a:p>
          <a:p>
            <a:pPr lvl="1"/>
            <a:r>
              <a:rPr lang="en-US" altLang="zh-CN" sz="2000" smtClean="0"/>
              <a:t>JProfiler</a:t>
            </a:r>
            <a:r>
              <a:rPr lang="zh-CN" altLang="en-US" sz="2000" smtClean="0"/>
              <a:t>收费</a:t>
            </a:r>
          </a:p>
          <a:p>
            <a:pPr lvl="1"/>
            <a:r>
              <a:rPr lang="en-US" altLang="zh-CN" sz="2000" smtClean="0">
                <a:solidFill>
                  <a:srgbClr val="FF0000"/>
                </a:solidFill>
              </a:rPr>
              <a:t>Eclipse Memory Analyser</a:t>
            </a:r>
            <a:r>
              <a:rPr lang="zh-CN" altLang="en-US" sz="2000" smtClean="0">
                <a:solidFill>
                  <a:srgbClr val="FF0000"/>
                </a:solidFill>
              </a:rPr>
              <a:t>分析</a:t>
            </a:r>
            <a:r>
              <a:rPr lang="en-US" altLang="zh-CN" sz="2000" smtClean="0">
                <a:solidFill>
                  <a:srgbClr val="FF0000"/>
                </a:solidFill>
              </a:rPr>
              <a:t>dump</a:t>
            </a:r>
            <a:r>
              <a:rPr lang="zh-CN" altLang="en-US" sz="2000" smtClean="0"/>
              <a:t>，比</a:t>
            </a:r>
            <a:r>
              <a:rPr lang="en-US" altLang="zh-CN" sz="2000" smtClean="0"/>
              <a:t>jhat</a:t>
            </a:r>
            <a:r>
              <a:rPr lang="zh-CN" altLang="en-US" sz="2000" smtClean="0"/>
              <a:t>强大</a:t>
            </a:r>
            <a:endParaRPr lang="en-US" altLang="zh-CN" sz="200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总结</a:t>
            </a:r>
            <a:r>
              <a:rPr lang="en-US" altLang="zh-CN" smtClean="0"/>
              <a:t>4</a:t>
            </a:r>
            <a:r>
              <a:rPr lang="zh-CN" altLang="en-US" smtClean="0"/>
              <a:t>下</a:t>
            </a:r>
            <a:r>
              <a:rPr lang="en-US" altLang="zh-CN" smtClean="0"/>
              <a:t>:JVM</a:t>
            </a:r>
            <a:r>
              <a:rPr lang="zh-CN" altLang="en-US" smtClean="0"/>
              <a:t>监测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smtClean="0"/>
              <a:t>基本信息：</a:t>
            </a:r>
            <a:r>
              <a:rPr lang="en-US" altLang="zh-CN" smtClean="0"/>
              <a:t>jstatd+jps+jinfo+jdb</a:t>
            </a:r>
            <a:endParaRPr lang="zh-CN" altLang="en-US" smtClean="0"/>
          </a:p>
          <a:p>
            <a:pPr lvl="1"/>
            <a:r>
              <a:rPr lang="en-US" altLang="zh-CN" smtClean="0"/>
              <a:t>RMI</a:t>
            </a:r>
            <a:r>
              <a:rPr lang="zh-CN" altLang="en-US" smtClean="0"/>
              <a:t>服务：</a:t>
            </a:r>
            <a:r>
              <a:rPr lang="en-US" altLang="zh-CN" smtClean="0">
                <a:solidFill>
                  <a:srgbClr val="FF0000"/>
                </a:solidFill>
              </a:rPr>
              <a:t>jstatd -J-Djava.security.policy=my.policy</a:t>
            </a:r>
          </a:p>
          <a:p>
            <a:pPr lvl="1"/>
            <a:r>
              <a:rPr lang="zh-CN" altLang="en-US" smtClean="0"/>
              <a:t>查看进程：</a:t>
            </a:r>
            <a:r>
              <a:rPr lang="en-US" altLang="zh-CN" smtClean="0">
                <a:solidFill>
                  <a:srgbClr val="FF0000"/>
                </a:solidFill>
              </a:rPr>
              <a:t>jps 10.10.82.80</a:t>
            </a:r>
          </a:p>
          <a:p>
            <a:pPr lvl="1"/>
            <a:r>
              <a:rPr lang="zh-CN" altLang="en-US" smtClean="0"/>
              <a:t>运行参数：</a:t>
            </a:r>
            <a:r>
              <a:rPr lang="en-US" altLang="zh-CN" smtClean="0">
                <a:solidFill>
                  <a:srgbClr val="FF0000"/>
                </a:solidFill>
              </a:rPr>
              <a:t>jinfo 2083</a:t>
            </a:r>
          </a:p>
          <a:p>
            <a:endParaRPr lang="en-US" altLang="zh-CN" smtClean="0"/>
          </a:p>
          <a:p>
            <a:r>
              <a:rPr lang="zh-CN" altLang="en-US" smtClean="0"/>
              <a:t>内存：</a:t>
            </a:r>
            <a:r>
              <a:rPr lang="en-US" altLang="zh-CN" smtClean="0"/>
              <a:t>jmap+jhat</a:t>
            </a:r>
            <a:endParaRPr lang="zh-CN" altLang="en-US" smtClean="0"/>
          </a:p>
          <a:p>
            <a:pPr lvl="1"/>
            <a:r>
              <a:rPr lang="zh-CN" altLang="en-US" smtClean="0"/>
              <a:t>堆使用情况：</a:t>
            </a:r>
            <a:r>
              <a:rPr lang="en-US" altLang="zh-CN" smtClean="0">
                <a:solidFill>
                  <a:srgbClr val="FF0000"/>
                </a:solidFill>
              </a:rPr>
              <a:t>jmap -heap 2083</a:t>
            </a:r>
          </a:p>
          <a:p>
            <a:pPr lvl="1"/>
            <a:r>
              <a:rPr lang="zh-CN" altLang="en-US" smtClean="0"/>
              <a:t>对象数量大小：</a:t>
            </a:r>
            <a:r>
              <a:rPr lang="en-US" altLang="zh-CN" smtClean="0">
                <a:solidFill>
                  <a:srgbClr val="FF0000"/>
                </a:solidFill>
              </a:rPr>
              <a:t>jmap -histo 2083</a:t>
            </a:r>
          </a:p>
          <a:p>
            <a:pPr lvl="1"/>
            <a:r>
              <a:rPr lang="zh-CN" altLang="en-US" smtClean="0"/>
              <a:t>存活对象情况：</a:t>
            </a:r>
            <a:r>
              <a:rPr lang="en-US" altLang="zh-CN" smtClean="0">
                <a:solidFill>
                  <a:srgbClr val="FF0000"/>
                </a:solidFill>
              </a:rPr>
              <a:t>jmap -histo:live 2083</a:t>
            </a:r>
            <a:r>
              <a:rPr lang="zh-CN" altLang="en-US" smtClean="0"/>
              <a:t>（内存泄露）</a:t>
            </a:r>
          </a:p>
          <a:p>
            <a:pPr lvl="1"/>
            <a:r>
              <a:rPr lang="en-US" altLang="zh-CN" smtClean="0"/>
              <a:t>PermGen</a:t>
            </a:r>
            <a:r>
              <a:rPr lang="zh-CN" altLang="en-US" smtClean="0"/>
              <a:t>情况：</a:t>
            </a:r>
            <a:r>
              <a:rPr lang="en-US" altLang="zh-CN" smtClean="0">
                <a:solidFill>
                  <a:srgbClr val="FF0000"/>
                </a:solidFill>
              </a:rPr>
              <a:t>jmap -permstat 2083</a:t>
            </a:r>
          </a:p>
          <a:p>
            <a:pPr lvl="1"/>
            <a:r>
              <a:rPr lang="en-US" altLang="zh-CN" smtClean="0"/>
              <a:t>Dump</a:t>
            </a:r>
            <a:r>
              <a:rPr lang="zh-CN" altLang="en-US" smtClean="0"/>
              <a:t>文件：</a:t>
            </a:r>
            <a:r>
              <a:rPr lang="en-US" altLang="zh-CN" smtClean="0">
                <a:solidFill>
                  <a:srgbClr val="FF0000"/>
                </a:solidFill>
              </a:rPr>
              <a:t>jmap dump:format=b,file=dump.log 2083</a:t>
            </a:r>
          </a:p>
          <a:p>
            <a:pPr lvl="1"/>
            <a:r>
              <a:rPr lang="en-US" altLang="zh-CN" smtClean="0"/>
              <a:t>Dump</a:t>
            </a:r>
            <a:r>
              <a:rPr lang="zh-CN" altLang="en-US" smtClean="0"/>
              <a:t>分析：</a:t>
            </a:r>
            <a:r>
              <a:rPr lang="en-US" altLang="zh-CN" smtClean="0">
                <a:solidFill>
                  <a:srgbClr val="FF0000"/>
                </a:solidFill>
              </a:rPr>
              <a:t>jhat -J-Xmx1024M dump.log</a:t>
            </a:r>
            <a:r>
              <a:rPr lang="zh-CN" altLang="en-US" smtClean="0"/>
              <a:t>，查看</a:t>
            </a:r>
            <a:r>
              <a:rPr lang="en-US" altLang="zh-CN" smtClean="0"/>
              <a:t>http://localhost:7000/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总结</a:t>
            </a:r>
            <a:r>
              <a:rPr lang="en-US" altLang="zh-CN" smtClean="0"/>
              <a:t>4</a:t>
            </a:r>
            <a:r>
              <a:rPr lang="zh-CN" altLang="en-US" smtClean="0"/>
              <a:t>下</a:t>
            </a:r>
            <a:r>
              <a:rPr lang="en-US" altLang="zh-CN" smtClean="0"/>
              <a:t>:JVM</a:t>
            </a:r>
            <a:r>
              <a:rPr lang="zh-CN" altLang="en-US" smtClean="0"/>
              <a:t>监测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smtClean="0"/>
              <a:t>线程：</a:t>
            </a:r>
            <a:r>
              <a:rPr lang="en-US" altLang="zh-CN" smtClean="0"/>
              <a:t>jstack</a:t>
            </a:r>
            <a:endParaRPr lang="zh-CN" altLang="en-US" smtClean="0"/>
          </a:p>
          <a:p>
            <a:pPr lvl="1"/>
            <a:r>
              <a:rPr lang="zh-CN" altLang="en-US" smtClean="0"/>
              <a:t>输出线程：</a:t>
            </a:r>
            <a:r>
              <a:rPr lang="en-US" altLang="zh-CN" smtClean="0">
                <a:solidFill>
                  <a:srgbClr val="FF0000"/>
                </a:solidFill>
              </a:rPr>
              <a:t>jstack 2083</a:t>
            </a:r>
          </a:p>
          <a:p>
            <a:pPr lvl="2"/>
            <a:r>
              <a:rPr lang="en-US" altLang="zh-CN" smtClean="0"/>
              <a:t>waiting</a:t>
            </a:r>
            <a:r>
              <a:rPr lang="zh-CN" altLang="en-US" smtClean="0"/>
              <a:t>等锁</a:t>
            </a:r>
          </a:p>
          <a:p>
            <a:pPr lvl="2"/>
            <a:r>
              <a:rPr lang="en-US" altLang="zh-CN" smtClean="0"/>
              <a:t>Object.wait()</a:t>
            </a:r>
            <a:r>
              <a:rPr lang="zh-CN" altLang="en-US" smtClean="0"/>
              <a:t>等待唤醒</a:t>
            </a:r>
          </a:p>
          <a:p>
            <a:pPr lvl="2"/>
            <a:r>
              <a:rPr lang="en-US" altLang="zh-CN" smtClean="0"/>
              <a:t>runnable</a:t>
            </a:r>
            <a:r>
              <a:rPr lang="zh-CN" altLang="en-US" smtClean="0"/>
              <a:t>等待资源</a:t>
            </a:r>
            <a:endParaRPr lang="en-US" altLang="zh-CN" smtClean="0"/>
          </a:p>
          <a:p>
            <a:pPr lvl="2"/>
            <a:endParaRPr lang="en-US" altLang="zh-CN" smtClean="0"/>
          </a:p>
          <a:p>
            <a:r>
              <a:rPr lang="en-US" altLang="zh-CN" smtClean="0"/>
              <a:t>GC</a:t>
            </a:r>
            <a:r>
              <a:rPr lang="zh-CN" altLang="en-US" smtClean="0"/>
              <a:t>：</a:t>
            </a:r>
            <a:r>
              <a:rPr lang="en-US" altLang="zh-CN" smtClean="0"/>
              <a:t>jstat</a:t>
            </a:r>
          </a:p>
          <a:p>
            <a:pPr lvl="1"/>
            <a:r>
              <a:rPr lang="zh-CN" altLang="en-US" smtClean="0"/>
              <a:t>打印</a:t>
            </a:r>
            <a:r>
              <a:rPr lang="en-US" altLang="zh-CN" smtClean="0"/>
              <a:t>5</a:t>
            </a:r>
            <a:r>
              <a:rPr lang="zh-CN" altLang="en-US" smtClean="0"/>
              <a:t>秒：</a:t>
            </a:r>
            <a:r>
              <a:rPr lang="en-US" altLang="zh-CN" smtClean="0">
                <a:solidFill>
                  <a:srgbClr val="FF0000"/>
                </a:solidFill>
              </a:rPr>
              <a:t>jstat -gcutil 2083 1000 5</a:t>
            </a:r>
          </a:p>
          <a:p>
            <a:pPr lvl="1"/>
            <a:r>
              <a:rPr lang="en-US" altLang="zh-CN" smtClean="0"/>
              <a:t>PermGen</a:t>
            </a:r>
            <a:r>
              <a:rPr lang="zh-CN" altLang="en-US" smtClean="0"/>
              <a:t>信息：</a:t>
            </a:r>
            <a:r>
              <a:rPr lang="en-US" altLang="zh-CN" smtClean="0">
                <a:solidFill>
                  <a:srgbClr val="FF0000"/>
                </a:solidFill>
              </a:rPr>
              <a:t>jstat -class 2083</a:t>
            </a:r>
          </a:p>
          <a:p>
            <a:pPr lvl="1"/>
            <a:r>
              <a:rPr lang="zh-CN" altLang="en-US" smtClean="0"/>
              <a:t>实时编译信息：</a:t>
            </a:r>
            <a:r>
              <a:rPr lang="en-US" altLang="zh-CN" smtClean="0">
                <a:solidFill>
                  <a:srgbClr val="FF0000"/>
                </a:solidFill>
              </a:rPr>
              <a:t>jstat -compiler 2083</a:t>
            </a:r>
          </a:p>
          <a:p>
            <a:pPr lvl="1"/>
            <a:r>
              <a:rPr lang="en-US" altLang="zh-CN" smtClean="0"/>
              <a:t>GC</a:t>
            </a:r>
            <a:r>
              <a:rPr lang="zh-CN" altLang="en-US" smtClean="0"/>
              <a:t>信息：</a:t>
            </a:r>
            <a:r>
              <a:rPr lang="en-US" altLang="zh-CN" smtClean="0">
                <a:solidFill>
                  <a:srgbClr val="FF0000"/>
                </a:solidFill>
              </a:rPr>
              <a:t>jstat -gc 2083</a:t>
            </a:r>
          </a:p>
          <a:p>
            <a:pPr lvl="1"/>
            <a:r>
              <a:rPr lang="en-US" altLang="zh-CN" smtClean="0"/>
              <a:t>GC</a:t>
            </a:r>
            <a:r>
              <a:rPr lang="zh-CN" altLang="en-US" smtClean="0"/>
              <a:t>百分比：</a:t>
            </a:r>
            <a:r>
              <a:rPr lang="en-US" altLang="zh-CN" smtClean="0">
                <a:solidFill>
                  <a:srgbClr val="FF0000"/>
                </a:solidFill>
              </a:rPr>
              <a:t>jstat -gcutil 2083</a:t>
            </a:r>
          </a:p>
          <a:p>
            <a:endParaRPr lang="en-US" altLang="zh-CN" smtClean="0"/>
          </a:p>
          <a:p>
            <a:r>
              <a:rPr lang="zh-CN" altLang="en-US" smtClean="0"/>
              <a:t>可视化工具：</a:t>
            </a:r>
            <a:r>
              <a:rPr lang="en-US" altLang="zh-CN" smtClean="0"/>
              <a:t>jconsole+jvisualvm</a:t>
            </a:r>
          </a:p>
          <a:p>
            <a:pPr lvl="1"/>
            <a:r>
              <a:rPr lang="en-US" altLang="zh-CN" smtClean="0"/>
              <a:t>jconsole</a:t>
            </a:r>
            <a:r>
              <a:rPr lang="zh-CN" altLang="en-US" smtClean="0"/>
              <a:t>：适合分析内存和</a:t>
            </a:r>
            <a:r>
              <a:rPr lang="en-US" altLang="zh-CN" smtClean="0"/>
              <a:t>GC</a:t>
            </a:r>
          </a:p>
          <a:p>
            <a:pPr lvl="1"/>
            <a:r>
              <a:rPr lang="en-US" altLang="zh-CN" smtClean="0"/>
              <a:t>Jvisualvm</a:t>
            </a:r>
            <a:r>
              <a:rPr lang="zh-CN" altLang="en-US" smtClean="0"/>
              <a:t>：适合分析内存、线程、</a:t>
            </a:r>
            <a:r>
              <a:rPr lang="en-US" altLang="zh-CN" smtClean="0"/>
              <a:t>CPU</a:t>
            </a:r>
            <a:r>
              <a:rPr lang="zh-CN" altLang="en-US" smtClean="0"/>
              <a:t>，可以做性能分析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0" y="2780928"/>
            <a:ext cx="9144000" cy="1143000"/>
          </a:xfrm>
        </p:spPr>
        <p:txBody>
          <a:bodyPr>
            <a:noAutofit/>
          </a:bodyPr>
          <a:lstStyle/>
          <a:p>
            <a:r>
              <a:rPr lang="zh-CN" altLang="en-US" sz="2000" smtClean="0">
                <a:solidFill>
                  <a:schemeClr val="bg1"/>
                </a:solidFill>
              </a:rPr>
              <a:t>运行机制：字节码、动态编译、</a:t>
            </a:r>
            <a:r>
              <a:rPr lang="en-US" altLang="zh-CN" sz="2000" smtClean="0">
                <a:solidFill>
                  <a:schemeClr val="bg1"/>
                </a:solidFill>
              </a:rPr>
              <a:t>server</a:t>
            </a:r>
            <a:r>
              <a:rPr lang="zh-CN" altLang="en-US" sz="2000" smtClean="0">
                <a:solidFill>
                  <a:schemeClr val="bg1"/>
                </a:solidFill>
              </a:rPr>
              <a:t>模式</a:t>
            </a:r>
            <a:br>
              <a:rPr lang="zh-CN" altLang="en-US" sz="2000" smtClean="0">
                <a:solidFill>
                  <a:schemeClr val="bg1"/>
                </a:solidFill>
              </a:rPr>
            </a:br>
            <a:r>
              <a:rPr lang="zh-CN" altLang="en-US" sz="2000" smtClean="0">
                <a:solidFill>
                  <a:schemeClr val="bg1"/>
                </a:solidFill>
              </a:rPr>
              <a:t>配置空间：</a:t>
            </a:r>
            <a:r>
              <a:rPr lang="en-US" altLang="zh-CN" sz="2000" smtClean="0">
                <a:solidFill>
                  <a:schemeClr val="bg1"/>
                </a:solidFill>
              </a:rPr>
              <a:t>Perm</a:t>
            </a:r>
            <a:r>
              <a:rPr lang="zh-CN" altLang="en-US" sz="2000" smtClean="0">
                <a:solidFill>
                  <a:schemeClr val="bg1"/>
                </a:solidFill>
              </a:rPr>
              <a:t>、</a:t>
            </a:r>
            <a:r>
              <a:rPr lang="en-US" altLang="zh-CN" sz="2000" smtClean="0">
                <a:solidFill>
                  <a:schemeClr val="bg1"/>
                </a:solidFill>
              </a:rPr>
              <a:t>Stack</a:t>
            </a:r>
            <a:r>
              <a:rPr lang="zh-CN" altLang="en-US" sz="2000" smtClean="0">
                <a:solidFill>
                  <a:schemeClr val="bg1"/>
                </a:solidFill>
              </a:rPr>
              <a:t>、</a:t>
            </a:r>
            <a:r>
              <a:rPr lang="en-US" altLang="zh-CN" sz="2000" smtClean="0">
                <a:solidFill>
                  <a:schemeClr val="bg1"/>
                </a:solidFill>
              </a:rPr>
              <a:t>Heap</a:t>
            </a:r>
            <a:r>
              <a:rPr lang="zh-CN" altLang="en-US" sz="2000" smtClean="0">
                <a:solidFill>
                  <a:schemeClr val="bg1"/>
                </a:solidFill>
              </a:rPr>
              <a:t>、</a:t>
            </a:r>
            <a:r>
              <a:rPr lang="en-US" altLang="zh-CN" sz="2000" smtClean="0">
                <a:solidFill>
                  <a:schemeClr val="bg1"/>
                </a:solidFill>
              </a:rPr>
              <a:t>Eden/From/To</a:t>
            </a:r>
            <a:r>
              <a:rPr lang="zh-CN" altLang="en-US" sz="2000" smtClean="0">
                <a:solidFill>
                  <a:schemeClr val="bg1"/>
                </a:solidFill>
              </a:rPr>
              <a:t>、</a:t>
            </a:r>
            <a:r>
              <a:rPr lang="en-US" altLang="zh-CN" sz="2000" smtClean="0">
                <a:solidFill>
                  <a:schemeClr val="bg1"/>
                </a:solidFill>
              </a:rPr>
              <a:t>Old</a:t>
            </a:r>
            <a:br>
              <a:rPr lang="en-US" altLang="zh-CN" sz="2000" smtClean="0">
                <a:solidFill>
                  <a:schemeClr val="bg1"/>
                </a:solidFill>
              </a:rPr>
            </a:br>
            <a:r>
              <a:rPr lang="en-US" altLang="zh-CN" sz="2000" smtClean="0">
                <a:solidFill>
                  <a:schemeClr val="bg1"/>
                </a:solidFill>
              </a:rPr>
              <a:t>GC</a:t>
            </a:r>
            <a:r>
              <a:rPr lang="zh-CN" altLang="en-US" sz="2000" smtClean="0">
                <a:solidFill>
                  <a:schemeClr val="bg1"/>
                </a:solidFill>
              </a:rPr>
              <a:t>配置策略：</a:t>
            </a:r>
            <a:r>
              <a:rPr lang="en-US" altLang="zh-CN" sz="2000" smtClean="0">
                <a:solidFill>
                  <a:schemeClr val="bg1"/>
                </a:solidFill>
              </a:rPr>
              <a:t>Young GC</a:t>
            </a:r>
            <a:r>
              <a:rPr lang="zh-CN" altLang="en-US" sz="2000" smtClean="0">
                <a:solidFill>
                  <a:schemeClr val="bg1"/>
                </a:solidFill>
              </a:rPr>
              <a:t>、</a:t>
            </a:r>
            <a:r>
              <a:rPr lang="en-US" altLang="zh-CN" sz="2000" smtClean="0">
                <a:solidFill>
                  <a:schemeClr val="bg1"/>
                </a:solidFill>
              </a:rPr>
              <a:t>Old GC</a:t>
            </a:r>
            <a:r>
              <a:rPr lang="zh-CN" altLang="en-US" sz="2000" smtClean="0">
                <a:solidFill>
                  <a:schemeClr val="bg1"/>
                </a:solidFill>
              </a:rPr>
              <a:t>、</a:t>
            </a:r>
            <a:r>
              <a:rPr lang="en-US" altLang="zh-CN" sz="2000" smtClean="0">
                <a:solidFill>
                  <a:schemeClr val="bg1"/>
                </a:solidFill>
              </a:rPr>
              <a:t>Full GC</a:t>
            </a:r>
            <a:br>
              <a:rPr lang="en-US" altLang="zh-CN" sz="2000" smtClean="0">
                <a:solidFill>
                  <a:schemeClr val="bg1"/>
                </a:solidFill>
              </a:rPr>
            </a:br>
            <a:r>
              <a:rPr lang="zh-CN" altLang="en-US" sz="2000" smtClean="0">
                <a:solidFill>
                  <a:schemeClr val="bg1"/>
                </a:solidFill>
              </a:rPr>
              <a:t>监控：内存</a:t>
            </a:r>
            <a:r>
              <a:rPr lang="en-US" altLang="zh-CN" sz="2000" smtClean="0">
                <a:solidFill>
                  <a:schemeClr val="bg1"/>
                </a:solidFill>
              </a:rPr>
              <a:t>jmap+jhat</a:t>
            </a:r>
            <a:r>
              <a:rPr lang="zh-CN" altLang="en-US" sz="2000" smtClean="0">
                <a:solidFill>
                  <a:schemeClr val="bg1"/>
                </a:solidFill>
              </a:rPr>
              <a:t>、栈</a:t>
            </a:r>
            <a:r>
              <a:rPr lang="en-US" altLang="zh-CN" sz="2000" smtClean="0">
                <a:solidFill>
                  <a:schemeClr val="bg1"/>
                </a:solidFill>
              </a:rPr>
              <a:t>jstack</a:t>
            </a:r>
            <a:r>
              <a:rPr lang="zh-CN" altLang="en-US" sz="2000" smtClean="0">
                <a:solidFill>
                  <a:schemeClr val="bg1"/>
                </a:solidFill>
              </a:rPr>
              <a:t>、</a:t>
            </a:r>
            <a:r>
              <a:rPr lang="en-US" altLang="zh-CN" sz="2000" smtClean="0">
                <a:solidFill>
                  <a:schemeClr val="bg1"/>
                </a:solidFill>
              </a:rPr>
              <a:t>GC jstat</a:t>
            </a:r>
            <a:r>
              <a:rPr lang="zh-CN" altLang="en-US" sz="2000" smtClean="0">
                <a:solidFill>
                  <a:schemeClr val="bg1"/>
                </a:solidFill>
              </a:rPr>
              <a:t>、</a:t>
            </a:r>
            <a:r>
              <a:rPr lang="en-US" altLang="zh-CN" sz="2000" smtClean="0">
                <a:solidFill>
                  <a:schemeClr val="bg1"/>
                </a:solidFill>
              </a:rPr>
              <a:t>jconsole+jvisualvm</a:t>
            </a:r>
            <a:endParaRPr lang="zh-CN" altLang="en-US" sz="20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39552" y="2780928"/>
            <a:ext cx="8229600" cy="1143000"/>
          </a:xfrm>
        </p:spPr>
        <p:txBody>
          <a:bodyPr/>
          <a:lstStyle/>
          <a:p>
            <a:r>
              <a:rPr lang="zh-CN" altLang="en-US" smtClean="0">
                <a:solidFill>
                  <a:schemeClr val="bg1"/>
                </a:solidFill>
              </a:rPr>
              <a:t>一切都是浮云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39552" y="0"/>
            <a:ext cx="8229600" cy="6858000"/>
          </a:xfrm>
        </p:spPr>
        <p:txBody>
          <a:bodyPr>
            <a:normAutofit/>
          </a:bodyPr>
          <a:lstStyle/>
          <a:p>
            <a:r>
              <a:rPr lang="zh-CN" altLang="en-US" smtClean="0">
                <a:solidFill>
                  <a:schemeClr val="bg1"/>
                </a:solidFill>
              </a:rPr>
              <a:t>为的是遇到三高问题</a:t>
            </a:r>
            <a:r>
              <a:rPr lang="en-US" altLang="zh-CN" smtClean="0">
                <a:solidFill>
                  <a:schemeClr val="bg1"/>
                </a:solidFill>
              </a:rPr>
              <a:t/>
            </a:r>
            <a:br>
              <a:rPr lang="en-US" altLang="zh-CN" smtClean="0">
                <a:solidFill>
                  <a:schemeClr val="bg1"/>
                </a:solidFill>
              </a:rPr>
            </a:br>
            <a:r>
              <a:rPr lang="en-US" altLang="zh-CN" sz="2400" smtClean="0">
                <a:solidFill>
                  <a:schemeClr val="bg1"/>
                </a:solidFill>
              </a:rPr>
              <a:t>CPU</a:t>
            </a:r>
            <a:r>
              <a:rPr lang="zh-CN" altLang="en-US" sz="2400" smtClean="0">
                <a:solidFill>
                  <a:schemeClr val="bg1"/>
                </a:solidFill>
              </a:rPr>
              <a:t>消耗高</a:t>
            </a:r>
            <a:br>
              <a:rPr lang="zh-CN" altLang="en-US" sz="2400" smtClean="0">
                <a:solidFill>
                  <a:schemeClr val="bg1"/>
                </a:solidFill>
              </a:rPr>
            </a:br>
            <a:r>
              <a:rPr lang="zh-CN" altLang="en-US" sz="2400" smtClean="0">
                <a:solidFill>
                  <a:schemeClr val="bg1"/>
                </a:solidFill>
              </a:rPr>
              <a:t>内存占用高</a:t>
            </a:r>
            <a:br>
              <a:rPr lang="zh-CN" altLang="en-US" sz="2400" smtClean="0">
                <a:solidFill>
                  <a:schemeClr val="bg1"/>
                </a:solidFill>
              </a:rPr>
            </a:br>
            <a:r>
              <a:rPr lang="zh-CN" altLang="en-US" sz="2400" smtClean="0">
                <a:solidFill>
                  <a:schemeClr val="bg1"/>
                </a:solidFill>
              </a:rPr>
              <a:t>文件</a:t>
            </a:r>
            <a:r>
              <a:rPr lang="en-US" altLang="zh-CN" sz="2400" smtClean="0">
                <a:solidFill>
                  <a:schemeClr val="bg1"/>
                </a:solidFill>
              </a:rPr>
              <a:t>IO</a:t>
            </a:r>
            <a:r>
              <a:rPr lang="zh-CN" altLang="en-US" sz="2400" smtClean="0">
                <a:solidFill>
                  <a:schemeClr val="bg1"/>
                </a:solidFill>
              </a:rPr>
              <a:t>高</a:t>
            </a:r>
            <a:r>
              <a:rPr lang="en-US" altLang="zh-CN" sz="3100" smtClean="0">
                <a:solidFill>
                  <a:schemeClr val="bg1"/>
                </a:solidFill>
              </a:rPr>
              <a:t/>
            </a:r>
            <a:br>
              <a:rPr lang="en-US" altLang="zh-CN" sz="3100" smtClean="0">
                <a:solidFill>
                  <a:schemeClr val="bg1"/>
                </a:solidFill>
              </a:rPr>
            </a:br>
            <a:r>
              <a:rPr lang="zh-CN" altLang="en-US" smtClean="0">
                <a:solidFill>
                  <a:schemeClr val="bg1"/>
                </a:solidFill>
              </a:rPr>
              <a:t>降低三低指数</a:t>
            </a:r>
            <a:r>
              <a:rPr lang="zh-CN" altLang="en-US" sz="3100" smtClean="0">
                <a:solidFill>
                  <a:schemeClr val="bg1"/>
                </a:solidFill>
              </a:rPr>
              <a:t/>
            </a:r>
            <a:br>
              <a:rPr lang="zh-CN" altLang="en-US" sz="3100" smtClean="0">
                <a:solidFill>
                  <a:schemeClr val="bg1"/>
                </a:solidFill>
              </a:rPr>
            </a:br>
            <a:r>
              <a:rPr lang="en-US" altLang="zh-CN" sz="2400" smtClean="0">
                <a:solidFill>
                  <a:schemeClr val="bg1"/>
                </a:solidFill>
              </a:rPr>
              <a:t>Full GC</a:t>
            </a:r>
            <a:r>
              <a:rPr lang="zh-CN" altLang="en-US" sz="2400" smtClean="0">
                <a:solidFill>
                  <a:schemeClr val="bg1"/>
                </a:solidFill>
              </a:rPr>
              <a:t>次数</a:t>
            </a:r>
            <a:br>
              <a:rPr lang="zh-CN" altLang="en-US" sz="2400" smtClean="0">
                <a:solidFill>
                  <a:schemeClr val="bg1"/>
                </a:solidFill>
              </a:rPr>
            </a:br>
            <a:r>
              <a:rPr lang="en-US" altLang="zh-CN" sz="2400" smtClean="0">
                <a:solidFill>
                  <a:schemeClr val="bg1"/>
                </a:solidFill>
              </a:rPr>
              <a:t>GC</a:t>
            </a:r>
            <a:r>
              <a:rPr lang="zh-CN" altLang="en-US" sz="2400" smtClean="0">
                <a:solidFill>
                  <a:schemeClr val="bg1"/>
                </a:solidFill>
              </a:rPr>
              <a:t>消耗时间</a:t>
            </a:r>
            <a:br>
              <a:rPr lang="zh-CN" altLang="en-US" sz="2400" smtClean="0">
                <a:solidFill>
                  <a:schemeClr val="bg1"/>
                </a:solidFill>
              </a:rPr>
            </a:br>
            <a:r>
              <a:rPr lang="en-US" altLang="zh-CN" sz="2400" smtClean="0">
                <a:solidFill>
                  <a:schemeClr val="bg1"/>
                </a:solidFill>
              </a:rPr>
              <a:t>GC</a:t>
            </a:r>
            <a:r>
              <a:rPr lang="zh-CN" altLang="en-US" sz="2400" smtClean="0">
                <a:solidFill>
                  <a:schemeClr val="bg1"/>
                </a:solidFill>
              </a:rPr>
              <a:t>应用暂停时间</a:t>
            </a:r>
            <a:r>
              <a:rPr lang="en-US" altLang="zh-CN" sz="3100" smtClean="0">
                <a:solidFill>
                  <a:schemeClr val="bg1"/>
                </a:solidFill>
              </a:rPr>
              <a:t/>
            </a:r>
            <a:br>
              <a:rPr lang="en-US" altLang="zh-CN" sz="3100" smtClean="0">
                <a:solidFill>
                  <a:schemeClr val="bg1"/>
                </a:solidFill>
              </a:rPr>
            </a:br>
            <a:endParaRPr lang="zh-CN" altLang="en-US" sz="31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 l="50945" t="15705" r="1806" b="18146"/>
          <a:stretch>
            <a:fillRect/>
          </a:stretch>
        </p:blipFill>
        <p:spPr bwMode="auto">
          <a:xfrm>
            <a:off x="6084168" y="1628800"/>
            <a:ext cx="2828886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导航</a:t>
            </a:r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smtClean="0">
                <a:solidFill>
                  <a:schemeClr val="bg1">
                    <a:lumMod val="65000"/>
                  </a:schemeClr>
                </a:solidFill>
              </a:rPr>
              <a:t>1.</a:t>
            </a:r>
            <a:r>
              <a:rPr lang="zh-CN" altLang="en-US" sz="2800" smtClean="0">
                <a:solidFill>
                  <a:schemeClr val="bg1">
                    <a:lumMod val="65000"/>
                  </a:schemeClr>
                </a:solidFill>
              </a:rPr>
              <a:t>怎么运行？编译装载执行机制</a:t>
            </a:r>
            <a:endParaRPr lang="en-US" altLang="zh-CN" sz="280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2800" smtClean="0">
                <a:solidFill>
                  <a:schemeClr val="bg1">
                    <a:lumMod val="65000"/>
                  </a:schemeClr>
                </a:solidFill>
              </a:rPr>
              <a:t>2.</a:t>
            </a:r>
            <a:r>
              <a:rPr lang="zh-CN" altLang="en-US" sz="2800" smtClean="0">
                <a:solidFill>
                  <a:schemeClr val="bg1">
                    <a:lumMod val="65000"/>
                  </a:schemeClr>
                </a:solidFill>
              </a:rPr>
              <a:t>怎么配置？</a:t>
            </a:r>
            <a:r>
              <a:rPr lang="en-US" altLang="zh-CN" sz="2800" smtClean="0">
                <a:solidFill>
                  <a:schemeClr val="bg1">
                    <a:lumMod val="65000"/>
                  </a:schemeClr>
                </a:solidFill>
              </a:rPr>
              <a:t>JVM</a:t>
            </a:r>
            <a:r>
              <a:rPr lang="zh-CN" altLang="en-US" sz="2800" smtClean="0">
                <a:solidFill>
                  <a:schemeClr val="bg1">
                    <a:lumMod val="65000"/>
                  </a:schemeClr>
                </a:solidFill>
              </a:rPr>
              <a:t>内存分代</a:t>
            </a:r>
            <a:endParaRPr lang="en-US" altLang="zh-CN" sz="280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2800" smtClean="0">
                <a:solidFill>
                  <a:schemeClr val="bg1">
                    <a:lumMod val="65000"/>
                  </a:schemeClr>
                </a:solidFill>
              </a:rPr>
              <a:t>3.</a:t>
            </a:r>
            <a:r>
              <a:rPr lang="zh-CN" altLang="en-US" sz="2800" smtClean="0">
                <a:solidFill>
                  <a:schemeClr val="bg1">
                    <a:lumMod val="65000"/>
                  </a:schemeClr>
                </a:solidFill>
              </a:rPr>
              <a:t>怎么配置？</a:t>
            </a:r>
            <a:r>
              <a:rPr lang="en-US" altLang="zh-CN" sz="2800" smtClean="0">
                <a:solidFill>
                  <a:schemeClr val="bg1">
                    <a:lumMod val="65000"/>
                  </a:schemeClr>
                </a:solidFill>
              </a:rPr>
              <a:t>GC</a:t>
            </a:r>
            <a:r>
              <a:rPr lang="zh-CN" altLang="en-US" sz="2800" smtClean="0">
                <a:solidFill>
                  <a:schemeClr val="bg1">
                    <a:lumMod val="65000"/>
                  </a:schemeClr>
                </a:solidFill>
              </a:rPr>
              <a:t>垃圾回收</a:t>
            </a:r>
            <a:endParaRPr lang="en-US" altLang="zh-CN" sz="280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2800" smtClean="0">
                <a:solidFill>
                  <a:schemeClr val="bg1">
                    <a:lumMod val="65000"/>
                  </a:schemeClr>
                </a:solidFill>
              </a:rPr>
              <a:t>4.</a:t>
            </a:r>
            <a:r>
              <a:rPr lang="zh-CN" altLang="en-US" sz="2800" smtClean="0">
                <a:solidFill>
                  <a:schemeClr val="bg1">
                    <a:lumMod val="65000"/>
                  </a:schemeClr>
                </a:solidFill>
              </a:rPr>
              <a:t>怎么监测？</a:t>
            </a:r>
            <a:r>
              <a:rPr lang="en-US" altLang="zh-CN" sz="2800" smtClean="0">
                <a:solidFill>
                  <a:schemeClr val="bg1">
                    <a:lumMod val="65000"/>
                  </a:schemeClr>
                </a:solidFill>
              </a:rPr>
              <a:t>JVM</a:t>
            </a:r>
            <a:r>
              <a:rPr lang="zh-CN" altLang="en-US" sz="2800" smtClean="0">
                <a:solidFill>
                  <a:schemeClr val="bg1">
                    <a:lumMod val="65000"/>
                  </a:schemeClr>
                </a:solidFill>
              </a:rPr>
              <a:t>监测工具</a:t>
            </a:r>
            <a:endParaRPr lang="en-US" altLang="zh-CN" sz="280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2800" smtClean="0">
                <a:solidFill>
                  <a:srgbClr val="FF0000"/>
                </a:solidFill>
              </a:rPr>
              <a:t>5.</a:t>
            </a:r>
            <a:r>
              <a:rPr lang="zh-CN" altLang="en-US" sz="2800" smtClean="0">
                <a:solidFill>
                  <a:srgbClr val="FF0000"/>
                </a:solidFill>
              </a:rPr>
              <a:t>怎么监测？</a:t>
            </a:r>
            <a:r>
              <a:rPr lang="en-US" altLang="zh-CN" sz="2800" smtClean="0">
                <a:solidFill>
                  <a:srgbClr val="FF0000"/>
                </a:solidFill>
              </a:rPr>
              <a:t>Linux</a:t>
            </a:r>
            <a:r>
              <a:rPr lang="zh-CN" altLang="en-US" sz="2800" smtClean="0">
                <a:solidFill>
                  <a:srgbClr val="FF0000"/>
                </a:solidFill>
              </a:rPr>
              <a:t>监测工具</a:t>
            </a:r>
            <a:endParaRPr lang="en-US" altLang="zh-CN" sz="2800" smtClean="0">
              <a:solidFill>
                <a:srgbClr val="FF0000"/>
              </a:solidFill>
            </a:endParaRPr>
          </a:p>
          <a:p>
            <a:r>
              <a:rPr lang="en-US" altLang="zh-CN" sz="2800" smtClean="0">
                <a:solidFill>
                  <a:schemeClr val="bg1">
                    <a:lumMod val="65000"/>
                  </a:schemeClr>
                </a:solidFill>
              </a:rPr>
              <a:t>6.</a:t>
            </a:r>
            <a:r>
              <a:rPr lang="zh-CN" altLang="en-US" sz="2800" smtClean="0">
                <a:solidFill>
                  <a:schemeClr val="bg1">
                    <a:lumMod val="65000"/>
                  </a:schemeClr>
                </a:solidFill>
              </a:rPr>
              <a:t>怎么调优？内存调优</a:t>
            </a:r>
            <a:endParaRPr lang="zh-CN" altLang="en-US" sz="28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调优涉及到很多方面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smtClean="0"/>
              <a:t>硬件</a:t>
            </a:r>
            <a:endParaRPr lang="en-US" altLang="zh-CN" smtClean="0"/>
          </a:p>
          <a:p>
            <a:pPr lvl="1"/>
            <a:r>
              <a:rPr lang="zh-CN" altLang="en-US" smtClean="0"/>
              <a:t>负载</a:t>
            </a:r>
            <a:endParaRPr lang="en-US" altLang="zh-CN" smtClean="0"/>
          </a:p>
          <a:p>
            <a:r>
              <a:rPr lang="zh-CN" altLang="en-US" smtClean="0"/>
              <a:t>操作系统</a:t>
            </a:r>
            <a:endParaRPr lang="en-US" altLang="zh-CN" smtClean="0"/>
          </a:p>
          <a:p>
            <a:pPr lvl="1"/>
            <a:r>
              <a:rPr lang="en-US" altLang="zh-CN" smtClean="0"/>
              <a:t>Linux</a:t>
            </a:r>
          </a:p>
          <a:p>
            <a:r>
              <a:rPr lang="zh-CN" altLang="en-US" smtClean="0"/>
              <a:t>运行环境软件</a:t>
            </a:r>
            <a:endParaRPr lang="en-US" altLang="zh-CN" smtClean="0"/>
          </a:p>
          <a:p>
            <a:pPr lvl="1"/>
            <a:r>
              <a:rPr lang="en-US" altLang="zh-CN" smtClean="0"/>
              <a:t>Nginx/Apache/Squid/Resin</a:t>
            </a:r>
          </a:p>
          <a:p>
            <a:pPr lvl="1"/>
            <a:r>
              <a:rPr lang="en-US" altLang="zh-CN" smtClean="0">
                <a:solidFill>
                  <a:srgbClr val="FF0000"/>
                </a:solidFill>
              </a:rPr>
              <a:t>JVM</a:t>
            </a:r>
            <a:r>
              <a:rPr lang="zh-CN" altLang="en-US" smtClean="0">
                <a:solidFill>
                  <a:srgbClr val="FF0000"/>
                </a:solidFill>
              </a:rPr>
              <a:t>参数</a:t>
            </a:r>
            <a:endParaRPr lang="en-US" altLang="zh-CN" smtClean="0">
              <a:solidFill>
                <a:srgbClr val="FF0000"/>
              </a:solidFill>
            </a:endParaRPr>
          </a:p>
          <a:p>
            <a:r>
              <a:rPr lang="zh-CN" altLang="en-US" smtClean="0"/>
              <a:t>应用本身</a:t>
            </a:r>
            <a:endParaRPr lang="en-US" altLang="zh-CN" smtClean="0"/>
          </a:p>
          <a:p>
            <a:pPr lvl="1"/>
            <a:r>
              <a:rPr lang="en-US" altLang="zh-CN" smtClean="0">
                <a:solidFill>
                  <a:srgbClr val="FF0000"/>
                </a:solidFill>
              </a:rPr>
              <a:t>Java</a:t>
            </a:r>
            <a:r>
              <a:rPr lang="zh-CN" altLang="en-US" smtClean="0">
                <a:solidFill>
                  <a:srgbClr val="FF0000"/>
                </a:solidFill>
              </a:rPr>
              <a:t>程序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调优前要做到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调查系统现状</a:t>
            </a:r>
            <a:r>
              <a:rPr lang="en-US" altLang="zh-CN" smtClean="0"/>
              <a:t>/</a:t>
            </a:r>
            <a:r>
              <a:rPr lang="zh-CN" altLang="en-US" smtClean="0">
                <a:solidFill>
                  <a:srgbClr val="FF0000"/>
                </a:solidFill>
              </a:rPr>
              <a:t>寻找性能瓶颈</a:t>
            </a:r>
            <a:r>
              <a:rPr lang="en-US" altLang="zh-CN" smtClean="0">
                <a:solidFill>
                  <a:srgbClr val="FF0000"/>
                </a:solidFill>
              </a:rPr>
              <a:t>/</a:t>
            </a:r>
            <a:r>
              <a:rPr lang="zh-CN" altLang="en-US" smtClean="0">
                <a:solidFill>
                  <a:srgbClr val="FF0000"/>
                </a:solidFill>
              </a:rPr>
              <a:t>定位问题</a:t>
            </a:r>
            <a:endParaRPr lang="en-US" altLang="zh-CN" smtClean="0">
              <a:solidFill>
                <a:srgbClr val="FF0000"/>
              </a:solidFill>
            </a:endParaRPr>
          </a:p>
          <a:p>
            <a:pPr lvl="1"/>
            <a:r>
              <a:rPr lang="zh-CN" altLang="en-US" smtClean="0"/>
              <a:t>请求次数</a:t>
            </a:r>
            <a:endParaRPr lang="en-US" altLang="zh-CN" smtClean="0"/>
          </a:p>
          <a:p>
            <a:pPr lvl="1"/>
            <a:r>
              <a:rPr lang="zh-CN" altLang="en-US" smtClean="0"/>
              <a:t>响应时间</a:t>
            </a:r>
            <a:endParaRPr lang="en-US" altLang="zh-CN" smtClean="0"/>
          </a:p>
          <a:p>
            <a:pPr lvl="1"/>
            <a:r>
              <a:rPr lang="zh-CN" altLang="en-US" smtClean="0"/>
              <a:t>资源消耗：</a:t>
            </a:r>
            <a:r>
              <a:rPr lang="en-US" altLang="zh-CN" smtClean="0"/>
              <a:t>CPU/</a:t>
            </a:r>
            <a:r>
              <a:rPr lang="zh-CN" altLang="en-US" smtClean="0"/>
              <a:t>内存</a:t>
            </a:r>
            <a:r>
              <a:rPr lang="en-US" altLang="zh-CN" smtClean="0"/>
              <a:t>/</a:t>
            </a:r>
            <a:r>
              <a:rPr lang="zh-CN" altLang="en-US" smtClean="0"/>
              <a:t>文件</a:t>
            </a:r>
            <a:r>
              <a:rPr lang="en-US" altLang="zh-CN" smtClean="0"/>
              <a:t>/</a:t>
            </a:r>
            <a:r>
              <a:rPr lang="zh-CN" altLang="en-US" smtClean="0"/>
              <a:t>网络</a:t>
            </a:r>
            <a:endParaRPr lang="en-US" altLang="zh-CN" smtClean="0"/>
          </a:p>
          <a:p>
            <a:r>
              <a:rPr lang="zh-CN" altLang="en-US" smtClean="0"/>
              <a:t>确定调优目标</a:t>
            </a:r>
            <a:endParaRPr lang="en-US" altLang="zh-CN" smtClean="0"/>
          </a:p>
          <a:p>
            <a:pPr lvl="1"/>
            <a:r>
              <a:rPr lang="zh-CN" altLang="en-US" smtClean="0"/>
              <a:t>单机用户量</a:t>
            </a:r>
            <a:r>
              <a:rPr lang="en-US" altLang="zh-CN" smtClean="0"/>
              <a:t>=</a:t>
            </a:r>
            <a:r>
              <a:rPr lang="zh-CN" altLang="en-US" smtClean="0"/>
              <a:t>用户量</a:t>
            </a:r>
            <a:r>
              <a:rPr lang="en-US" altLang="zh-CN" smtClean="0"/>
              <a:t>/</a:t>
            </a:r>
            <a:r>
              <a:rPr lang="zh-CN" altLang="en-US" smtClean="0"/>
              <a:t>机器数</a:t>
            </a:r>
          </a:p>
          <a:p>
            <a:pPr lvl="1"/>
            <a:r>
              <a:rPr lang="zh-CN" altLang="en-US" smtClean="0"/>
              <a:t>并发目标：如</a:t>
            </a:r>
            <a:r>
              <a:rPr lang="en-US" altLang="zh-CN" smtClean="0"/>
              <a:t>95%</a:t>
            </a:r>
            <a:r>
              <a:rPr lang="zh-CN" altLang="en-US" smtClean="0"/>
              <a:t>用户</a:t>
            </a:r>
            <a:r>
              <a:rPr lang="en-US" altLang="zh-CN" smtClean="0"/>
              <a:t>500ms</a:t>
            </a:r>
            <a:r>
              <a:rPr lang="zh-CN" altLang="en-US" smtClean="0"/>
              <a:t>响应</a:t>
            </a:r>
            <a:endParaRPr lang="en-US" altLang="zh-CN" smtClean="0"/>
          </a:p>
          <a:p>
            <a:pPr lvl="1"/>
            <a:r>
              <a:rPr lang="en-US" altLang="zh-CN" smtClean="0"/>
              <a:t>…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调优过程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smtClean="0"/>
              <a:t>定位资源消耗</a:t>
            </a:r>
            <a:endParaRPr lang="en-US" altLang="zh-CN" smtClean="0">
              <a:solidFill>
                <a:srgbClr val="FF0000"/>
              </a:solidFill>
            </a:endParaRPr>
          </a:p>
          <a:p>
            <a:pPr lvl="1"/>
            <a:r>
              <a:rPr lang="zh-CN" altLang="en-US" smtClean="0"/>
              <a:t>在哪里</a:t>
            </a:r>
            <a:endParaRPr lang="en-US" altLang="zh-CN" smtClean="0"/>
          </a:p>
          <a:p>
            <a:pPr lvl="2"/>
            <a:r>
              <a:rPr lang="en-US" altLang="zh-CN" smtClean="0"/>
              <a:t>CPU/</a:t>
            </a:r>
            <a:r>
              <a:rPr lang="zh-CN" altLang="en-US" smtClean="0"/>
              <a:t>内存</a:t>
            </a:r>
            <a:r>
              <a:rPr lang="en-US" altLang="zh-CN" smtClean="0"/>
              <a:t>/</a:t>
            </a:r>
            <a:r>
              <a:rPr lang="zh-CN" altLang="en-US" smtClean="0"/>
              <a:t>文件</a:t>
            </a:r>
            <a:r>
              <a:rPr lang="en-US" altLang="zh-CN" smtClean="0"/>
              <a:t>/</a:t>
            </a:r>
            <a:r>
              <a:rPr lang="zh-CN" altLang="en-US" smtClean="0"/>
              <a:t>网络</a:t>
            </a:r>
            <a:endParaRPr lang="en-US" altLang="zh-CN" smtClean="0"/>
          </a:p>
          <a:p>
            <a:pPr lvl="1"/>
            <a:r>
              <a:rPr lang="zh-CN" altLang="en-US" smtClean="0"/>
              <a:t>什么类型</a:t>
            </a:r>
            <a:endParaRPr lang="en-US" altLang="zh-CN" smtClean="0"/>
          </a:p>
          <a:p>
            <a:pPr lvl="2"/>
            <a:r>
              <a:rPr lang="zh-CN" altLang="en-US" smtClean="0"/>
              <a:t>线程调度太频繁</a:t>
            </a:r>
            <a:endParaRPr lang="en-US" altLang="zh-CN" smtClean="0"/>
          </a:p>
          <a:p>
            <a:pPr lvl="2"/>
            <a:r>
              <a:rPr lang="zh-CN" altLang="en-US" smtClean="0"/>
              <a:t>线程</a:t>
            </a:r>
            <a:r>
              <a:rPr lang="en-US" altLang="zh-CN" smtClean="0"/>
              <a:t>load</a:t>
            </a:r>
            <a:r>
              <a:rPr lang="zh-CN" altLang="en-US" smtClean="0"/>
              <a:t>太高</a:t>
            </a:r>
            <a:endParaRPr lang="en-US" altLang="zh-CN" smtClean="0"/>
          </a:p>
          <a:p>
            <a:pPr lvl="2"/>
            <a:r>
              <a:rPr lang="en-US" altLang="zh-CN" smtClean="0"/>
              <a:t>Full GC</a:t>
            </a:r>
            <a:r>
              <a:rPr lang="zh-CN" altLang="en-US" smtClean="0"/>
              <a:t>太频繁</a:t>
            </a:r>
            <a:endParaRPr lang="en-US" altLang="zh-CN" smtClean="0"/>
          </a:p>
          <a:p>
            <a:pPr lvl="2"/>
            <a:r>
              <a:rPr lang="en-US" altLang="zh-CN" smtClean="0"/>
              <a:t>Full GC</a:t>
            </a:r>
            <a:r>
              <a:rPr lang="zh-CN" altLang="en-US" smtClean="0"/>
              <a:t>时间过长</a:t>
            </a:r>
            <a:endParaRPr lang="en-US" altLang="zh-CN" smtClean="0"/>
          </a:p>
          <a:p>
            <a:pPr lvl="2"/>
            <a:r>
              <a:rPr lang="zh-CN" altLang="en-US" smtClean="0"/>
              <a:t>文件读写太慢、堵塞</a:t>
            </a:r>
            <a:endParaRPr lang="en-US" altLang="zh-CN" smtClean="0"/>
          </a:p>
          <a:p>
            <a:r>
              <a:rPr lang="zh-CN" altLang="en-US" smtClean="0"/>
              <a:t>定位问题代码</a:t>
            </a:r>
            <a:endParaRPr lang="en-US" altLang="zh-CN" smtClean="0"/>
          </a:p>
          <a:p>
            <a:pPr lvl="1"/>
            <a:r>
              <a:rPr lang="zh-CN" altLang="en-US" smtClean="0"/>
              <a:t>使用</a:t>
            </a:r>
            <a:r>
              <a:rPr lang="en-US" altLang="zh-CN" smtClean="0"/>
              <a:t>Java</a:t>
            </a:r>
            <a:r>
              <a:rPr lang="zh-CN" altLang="en-US" smtClean="0"/>
              <a:t>工具分析内存、线程</a:t>
            </a:r>
            <a:endParaRPr lang="en-US" altLang="zh-CN" smtClean="0"/>
          </a:p>
          <a:p>
            <a:pPr lvl="1"/>
            <a:r>
              <a:rPr lang="zh-CN" altLang="en-US" smtClean="0"/>
              <a:t>优化问题代码</a:t>
            </a:r>
            <a:endParaRPr lang="en-US" altLang="zh-CN" smtClean="0"/>
          </a:p>
          <a:p>
            <a:pPr lvl="1"/>
            <a:r>
              <a:rPr lang="zh-CN" altLang="en-US" smtClean="0"/>
              <a:t>未来：编写高效代码</a:t>
            </a:r>
            <a:endParaRPr lang="en-US" altLang="zh-CN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02367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0" y="1772816"/>
            <a:ext cx="4114800" cy="1008112"/>
          </a:xfr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>
            <a:noAutofit/>
          </a:bodyPr>
          <a:lstStyle/>
          <a:p>
            <a:r>
              <a:rPr lang="en-US" altLang="zh-CN" b="1" spc="5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HotSpot</a:t>
            </a:r>
            <a:br>
              <a:rPr lang="en-US" altLang="zh-CN" b="1" spc="5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</a:br>
            <a:r>
              <a:rPr lang="en-US" altLang="zh-CN" b="1" spc="5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JVM??</a:t>
            </a:r>
            <a:endParaRPr lang="zh-CN" altLang="en-US" b="1" spc="5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CPU</a:t>
            </a:r>
            <a:r>
              <a:rPr lang="zh-CN" altLang="en-US" smtClean="0"/>
              <a:t>消耗分析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37111"/>
          </a:xfrm>
        </p:spPr>
        <p:txBody>
          <a:bodyPr>
            <a:noAutofit/>
          </a:bodyPr>
          <a:lstStyle/>
          <a:p>
            <a:r>
              <a:rPr lang="zh-CN" altLang="en-US" sz="1600" smtClean="0"/>
              <a:t>概念</a:t>
            </a:r>
            <a:endParaRPr lang="en-US" altLang="zh-CN" sz="1600" smtClean="0"/>
          </a:p>
          <a:p>
            <a:pPr lvl="1"/>
            <a:r>
              <a:rPr lang="zh-CN" altLang="en-US" sz="1600" smtClean="0"/>
              <a:t>上下文切换：文件</a:t>
            </a:r>
            <a:r>
              <a:rPr lang="en-US" altLang="zh-CN" sz="1600" smtClean="0"/>
              <a:t>IO</a:t>
            </a:r>
            <a:r>
              <a:rPr lang="zh-CN" altLang="en-US" sz="1600" smtClean="0"/>
              <a:t>、网络</a:t>
            </a:r>
            <a:r>
              <a:rPr lang="en-US" altLang="zh-CN" sz="1600" smtClean="0"/>
              <a:t>IO</a:t>
            </a:r>
            <a:r>
              <a:rPr lang="zh-CN" altLang="en-US" sz="1600" smtClean="0"/>
              <a:t>、锁、</a:t>
            </a:r>
            <a:r>
              <a:rPr lang="en-US" altLang="zh-CN" sz="1600" smtClean="0"/>
              <a:t>Sleep</a:t>
            </a:r>
          </a:p>
          <a:p>
            <a:pPr lvl="1"/>
            <a:r>
              <a:rPr lang="zh-CN" altLang="en-US" sz="1600" smtClean="0"/>
              <a:t>运行队列（</a:t>
            </a:r>
            <a:r>
              <a:rPr lang="en-US" altLang="zh-CN" sz="1600" smtClean="0"/>
              <a:t>load</a:t>
            </a:r>
            <a:r>
              <a:rPr lang="zh-CN" altLang="en-US" sz="1600" smtClean="0"/>
              <a:t>）：每个核任务队列，最好</a:t>
            </a:r>
            <a:r>
              <a:rPr lang="en-US" altLang="zh-CN" sz="1600" smtClean="0"/>
              <a:t>1~3</a:t>
            </a:r>
          </a:p>
          <a:p>
            <a:pPr lvl="1"/>
            <a:r>
              <a:rPr lang="zh-CN" altLang="en-US" sz="1600" smtClean="0"/>
              <a:t>利用率（关键指标）：进程、内核、中断处理、</a:t>
            </a:r>
            <a:r>
              <a:rPr lang="en-US" altLang="zh-CN" sz="1600" smtClean="0"/>
              <a:t>IO</a:t>
            </a:r>
            <a:r>
              <a:rPr lang="zh-CN" altLang="en-US" sz="1600" smtClean="0"/>
              <a:t>等待、空闲</a:t>
            </a:r>
            <a:endParaRPr lang="en-US" altLang="zh-CN" sz="1600" smtClean="0"/>
          </a:p>
          <a:p>
            <a:r>
              <a:rPr lang="en-US" altLang="zh-CN" sz="1600" smtClean="0"/>
              <a:t>top</a:t>
            </a:r>
            <a:r>
              <a:rPr lang="zh-CN" altLang="en-US" sz="1600" smtClean="0"/>
              <a:t>命令</a:t>
            </a:r>
            <a:endParaRPr lang="en-US" altLang="zh-CN" sz="1600" smtClean="0"/>
          </a:p>
          <a:p>
            <a:pPr lvl="1"/>
            <a:r>
              <a:rPr lang="en-US" altLang="zh-CN" sz="1200" smtClean="0">
                <a:solidFill>
                  <a:srgbClr val="FF0000"/>
                </a:solidFill>
              </a:rPr>
              <a:t>top</a:t>
            </a:r>
            <a:r>
              <a:rPr lang="zh-CN" altLang="en-US" sz="1200" smtClean="0"/>
              <a:t>按进程显示</a:t>
            </a:r>
            <a:endParaRPr lang="en-US" altLang="zh-CN" sz="1200" smtClean="0"/>
          </a:p>
          <a:p>
            <a:pPr lvl="1"/>
            <a:r>
              <a:rPr lang="en-US" altLang="zh-CN" sz="1200" smtClean="0">
                <a:solidFill>
                  <a:srgbClr val="FF0000"/>
                </a:solidFill>
              </a:rPr>
              <a:t>top –p 29974</a:t>
            </a:r>
            <a:r>
              <a:rPr lang="zh-CN" altLang="en-US" sz="1200" smtClean="0"/>
              <a:t>按进程</a:t>
            </a:r>
            <a:r>
              <a:rPr lang="en-US" altLang="zh-CN" sz="1200" smtClean="0"/>
              <a:t>ID</a:t>
            </a:r>
            <a:r>
              <a:rPr lang="zh-CN" altLang="en-US" sz="1200" smtClean="0"/>
              <a:t>显示</a:t>
            </a:r>
            <a:endParaRPr lang="en-US" altLang="zh-CN" sz="1200" smtClean="0"/>
          </a:p>
          <a:p>
            <a:pPr lvl="1"/>
            <a:r>
              <a:rPr lang="en-US" altLang="zh-CN" sz="1200" smtClean="0">
                <a:solidFill>
                  <a:srgbClr val="FF0000"/>
                </a:solidFill>
              </a:rPr>
              <a:t>top</a:t>
            </a:r>
            <a:r>
              <a:rPr lang="en-US" altLang="zh-CN" sz="1200" smtClean="0">
                <a:solidFill>
                  <a:srgbClr val="FF0000"/>
                </a:solidFill>
                <a:sym typeface="Wingdings" pitchFamily="2" charset="2"/>
              </a:rPr>
              <a:t>1</a:t>
            </a:r>
            <a:r>
              <a:rPr lang="zh-CN" altLang="en-US" sz="1200" smtClean="0">
                <a:sym typeface="Wingdings" pitchFamily="2" charset="2"/>
              </a:rPr>
              <a:t>按核显示</a:t>
            </a:r>
            <a:endParaRPr lang="en-US" altLang="zh-CN" sz="1200" smtClean="0">
              <a:sym typeface="Wingdings" pitchFamily="2" charset="2"/>
            </a:endParaRPr>
          </a:p>
          <a:p>
            <a:pPr lvl="1"/>
            <a:r>
              <a:rPr lang="en-US" altLang="zh-CN" sz="1200" smtClean="0">
                <a:solidFill>
                  <a:srgbClr val="FF0000"/>
                </a:solidFill>
              </a:rPr>
              <a:t>top</a:t>
            </a:r>
            <a:r>
              <a:rPr lang="en-US" altLang="zh-CN" sz="1200" smtClean="0">
                <a:solidFill>
                  <a:srgbClr val="FF0000"/>
                </a:solidFill>
                <a:sym typeface="Wingdings" pitchFamily="2" charset="2"/>
              </a:rPr>
              <a:t>shift+h</a:t>
            </a:r>
            <a:r>
              <a:rPr lang="zh-CN" altLang="en-US" sz="1200" smtClean="0">
                <a:sym typeface="Wingdings" pitchFamily="2" charset="2"/>
              </a:rPr>
              <a:t>按</a:t>
            </a:r>
            <a:r>
              <a:rPr lang="zh-CN" altLang="en-US" sz="1200" smtClean="0">
                <a:solidFill>
                  <a:srgbClr val="FF0000"/>
                </a:solidFill>
                <a:sym typeface="Wingdings" pitchFamily="2" charset="2"/>
              </a:rPr>
              <a:t>线程</a:t>
            </a:r>
            <a:r>
              <a:rPr lang="zh-CN" altLang="en-US" sz="1200" smtClean="0">
                <a:sym typeface="Wingdings" pitchFamily="2" charset="2"/>
              </a:rPr>
              <a:t>显示</a:t>
            </a:r>
            <a:endParaRPr lang="en-US" altLang="zh-CN" sz="1200" smtClean="0">
              <a:sym typeface="Wingdings" pitchFamily="2" charset="2"/>
            </a:endParaRPr>
          </a:p>
          <a:p>
            <a:r>
              <a:rPr lang="en-US" altLang="zh-CN" sz="1600" smtClean="0"/>
              <a:t>vmstat</a:t>
            </a:r>
            <a:r>
              <a:rPr lang="zh-CN" altLang="en-US" sz="1600" smtClean="0"/>
              <a:t>采样</a:t>
            </a:r>
            <a:endParaRPr lang="en-US" altLang="zh-CN" sz="1600" smtClean="0"/>
          </a:p>
          <a:p>
            <a:pPr lvl="1"/>
            <a:r>
              <a:rPr lang="en-US" altLang="zh-CN" sz="1600" smtClean="0">
                <a:solidFill>
                  <a:srgbClr val="FF0000"/>
                </a:solidFill>
              </a:rPr>
              <a:t>vmstat -1</a:t>
            </a:r>
            <a:r>
              <a:rPr lang="zh-CN" altLang="en-US" sz="1600" smtClean="0"/>
              <a:t>每</a:t>
            </a:r>
            <a:r>
              <a:rPr lang="en-US" altLang="zh-CN" sz="1600" smtClean="0"/>
              <a:t>1</a:t>
            </a:r>
            <a:r>
              <a:rPr lang="zh-CN" altLang="en-US" sz="1600" smtClean="0"/>
              <a:t>秒采样</a:t>
            </a:r>
            <a:endParaRPr lang="en-US" altLang="zh-CN" sz="1600" smtClean="0"/>
          </a:p>
          <a:p>
            <a:pPr lvl="1"/>
            <a:endParaRPr lang="en-US" altLang="zh-CN" sz="1600" smtClean="0"/>
          </a:p>
          <a:p>
            <a:pPr lvl="1"/>
            <a:endParaRPr lang="en-US" altLang="zh-CN" sz="1600" smtClean="0"/>
          </a:p>
          <a:p>
            <a:pPr lvl="1"/>
            <a:endParaRPr lang="en-US" altLang="zh-CN" sz="1600" smtClean="0"/>
          </a:p>
          <a:p>
            <a:r>
              <a:rPr lang="en-US" altLang="zh-CN" sz="1600" smtClean="0">
                <a:solidFill>
                  <a:srgbClr val="FF0000"/>
                </a:solidFill>
              </a:rPr>
              <a:t>sar</a:t>
            </a:r>
            <a:r>
              <a:rPr lang="zh-CN" altLang="en-US" sz="1600" smtClean="0"/>
              <a:t>历史消耗 </a:t>
            </a:r>
            <a:endParaRPr lang="en-US" altLang="zh-CN" sz="1600" smtClean="0"/>
          </a:p>
          <a:p>
            <a:pPr lvl="2"/>
            <a:endParaRPr lang="en-US" altLang="zh-CN" sz="1600" smtClean="0">
              <a:sym typeface="Wingdings" pitchFamily="2" charset="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87624" y="4542219"/>
            <a:ext cx="7200800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1200" smtClean="0"/>
              <a:t>procs -----------memory---------- ---swap-- -----io---- --system-- -----cpu------</a:t>
            </a:r>
          </a:p>
          <a:p>
            <a:r>
              <a:rPr lang="en-US" altLang="zh-CN" sz="1200" smtClean="0"/>
              <a:t> r  b   swpd   free   buff  cache   si   so    bi    bo   in   cs </a:t>
            </a:r>
            <a:r>
              <a:rPr lang="en-US" altLang="zh-CN" sz="1200" smtClean="0">
                <a:solidFill>
                  <a:srgbClr val="FF0000"/>
                </a:solidFill>
              </a:rPr>
              <a:t>us sy id wa st</a:t>
            </a:r>
          </a:p>
          <a:p>
            <a:r>
              <a:rPr lang="en-US" altLang="zh-CN" sz="1200" smtClean="0"/>
              <a:t> 0  3      0 15973668 4359360 23257704    0    0     0   123    0    0 27  5 66  2  0</a:t>
            </a:r>
          </a:p>
          <a:p>
            <a:r>
              <a:rPr lang="en-US" altLang="zh-CN" sz="1200" smtClean="0"/>
              <a:t> 0  2      0 15974188 4359360 23257732    0    0     0  5092 1878 3922  0  0 93  6  0</a:t>
            </a:r>
            <a:endParaRPr lang="zh-CN" altLang="en-US" sz="1200"/>
          </a:p>
        </p:txBody>
      </p:sp>
      <p:sp>
        <p:nvSpPr>
          <p:cNvPr id="8" name="矩形 7"/>
          <p:cNvSpPr/>
          <p:nvPr/>
        </p:nvSpPr>
        <p:spPr>
          <a:xfrm>
            <a:off x="1187624" y="5733256"/>
            <a:ext cx="7200800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1200" smtClean="0"/>
              <a:t>15</a:t>
            </a:r>
            <a:r>
              <a:rPr lang="zh-CN" altLang="en-US" sz="1200" smtClean="0"/>
              <a:t>时</a:t>
            </a:r>
            <a:r>
              <a:rPr lang="en-US" altLang="zh-CN" sz="1200" smtClean="0"/>
              <a:t>00</a:t>
            </a:r>
            <a:r>
              <a:rPr lang="zh-CN" altLang="en-US" sz="1200" smtClean="0"/>
              <a:t>分</a:t>
            </a:r>
            <a:r>
              <a:rPr lang="en-US" altLang="zh-CN" sz="1200" smtClean="0"/>
              <a:t>01</a:t>
            </a:r>
            <a:r>
              <a:rPr lang="zh-CN" altLang="en-US" sz="1200" smtClean="0"/>
              <a:t>秒       </a:t>
            </a:r>
            <a:r>
              <a:rPr lang="en-US" altLang="zh-CN" sz="1200" smtClean="0"/>
              <a:t>CPU     </a:t>
            </a:r>
            <a:r>
              <a:rPr lang="en-US" altLang="zh-CN" sz="1200" smtClean="0">
                <a:solidFill>
                  <a:srgbClr val="FF0000"/>
                </a:solidFill>
              </a:rPr>
              <a:t>%user     %nice   %system   %iowait    %steal     %idle</a:t>
            </a:r>
          </a:p>
          <a:p>
            <a:r>
              <a:rPr lang="en-US" altLang="zh-CN" sz="1200" smtClean="0"/>
              <a:t>15</a:t>
            </a:r>
            <a:r>
              <a:rPr lang="zh-CN" altLang="en-US" sz="1200" smtClean="0"/>
              <a:t>时</a:t>
            </a:r>
            <a:r>
              <a:rPr lang="en-US" altLang="zh-CN" sz="1200" smtClean="0"/>
              <a:t>10</a:t>
            </a:r>
            <a:r>
              <a:rPr lang="zh-CN" altLang="en-US" sz="1200" smtClean="0"/>
              <a:t>分</a:t>
            </a:r>
            <a:r>
              <a:rPr lang="en-US" altLang="zh-CN" sz="1200" smtClean="0"/>
              <a:t>01</a:t>
            </a:r>
            <a:r>
              <a:rPr lang="zh-CN" altLang="en-US" sz="1200" smtClean="0"/>
              <a:t>秒       </a:t>
            </a:r>
            <a:r>
              <a:rPr lang="en-US" altLang="zh-CN" sz="1200" smtClean="0"/>
              <a:t>all      6.87      0.00      7.48      1.14      0.00     84.51</a:t>
            </a:r>
          </a:p>
          <a:p>
            <a:r>
              <a:rPr lang="en-US" altLang="zh-CN" sz="1200" smtClean="0"/>
              <a:t>15</a:t>
            </a:r>
            <a:r>
              <a:rPr lang="zh-CN" altLang="en-US" sz="1200" smtClean="0"/>
              <a:t>时</a:t>
            </a:r>
            <a:r>
              <a:rPr lang="en-US" altLang="zh-CN" sz="1200" smtClean="0"/>
              <a:t>20</a:t>
            </a:r>
            <a:r>
              <a:rPr lang="zh-CN" altLang="en-US" sz="1200" smtClean="0"/>
              <a:t>分</a:t>
            </a:r>
            <a:r>
              <a:rPr lang="en-US" altLang="zh-CN" sz="1200" smtClean="0"/>
              <a:t>01</a:t>
            </a:r>
            <a:r>
              <a:rPr lang="zh-CN" altLang="en-US" sz="1200" smtClean="0"/>
              <a:t>秒       </a:t>
            </a:r>
            <a:r>
              <a:rPr lang="en-US" altLang="zh-CN" sz="1200" smtClean="0"/>
              <a:t>all      6.78      0.00      7.44      1.77      0.00     84.01</a:t>
            </a:r>
            <a:endParaRPr lang="zh-CN" altLang="en-US" sz="12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CPU</a:t>
            </a:r>
            <a:r>
              <a:rPr lang="zh-CN" altLang="en-US" smtClean="0"/>
              <a:t>问题定位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853135"/>
          </a:xfrm>
        </p:spPr>
        <p:txBody>
          <a:bodyPr>
            <a:normAutofit/>
          </a:bodyPr>
          <a:lstStyle/>
          <a:p>
            <a:r>
              <a:rPr lang="en-US" altLang="zh-CN" sz="2000" smtClean="0"/>
              <a:t>top</a:t>
            </a:r>
            <a:r>
              <a:rPr lang="zh-CN" altLang="en-US" sz="2000" smtClean="0"/>
              <a:t>参数意义</a:t>
            </a:r>
            <a:endParaRPr lang="en-US" altLang="zh-CN" sz="2000" smtClean="0"/>
          </a:p>
          <a:p>
            <a:pPr lvl="1"/>
            <a:r>
              <a:rPr lang="en-US" altLang="zh-CN" sz="1600" smtClean="0">
                <a:solidFill>
                  <a:srgbClr val="FF0000"/>
                </a:solidFill>
              </a:rPr>
              <a:t>us</a:t>
            </a:r>
            <a:r>
              <a:rPr lang="zh-CN" altLang="en-US" sz="1600" smtClean="0">
                <a:solidFill>
                  <a:srgbClr val="FF0000"/>
                </a:solidFill>
              </a:rPr>
              <a:t>用户进程任务：高是线程粒度太大，线程一直处于可运行状态</a:t>
            </a:r>
            <a:r>
              <a:rPr lang="en-US" altLang="zh-CN" sz="1600" smtClean="0">
                <a:solidFill>
                  <a:srgbClr val="FF0000"/>
                </a:solidFill>
              </a:rPr>
              <a:t>Runabble</a:t>
            </a:r>
          </a:p>
          <a:p>
            <a:pPr lvl="2"/>
            <a:r>
              <a:rPr lang="zh-CN" altLang="en-US" sz="1600" smtClean="0"/>
              <a:t>原因</a:t>
            </a:r>
            <a:r>
              <a:rPr lang="en-US" altLang="zh-CN" sz="1600" smtClean="0"/>
              <a:t>1</a:t>
            </a:r>
            <a:r>
              <a:rPr lang="zh-CN" altLang="en-US" sz="1600" smtClean="0"/>
              <a:t>：线程无阻塞、循环、大计算（正则、纯粹大运算）</a:t>
            </a:r>
            <a:endParaRPr lang="en-US" altLang="zh-CN" sz="1600" smtClean="0"/>
          </a:p>
          <a:p>
            <a:pPr lvl="2"/>
            <a:r>
              <a:rPr lang="zh-CN" altLang="en-US" sz="1600" smtClean="0"/>
              <a:t>原因</a:t>
            </a:r>
            <a:r>
              <a:rPr lang="en-US" altLang="zh-CN" sz="1600" smtClean="0"/>
              <a:t>2</a:t>
            </a:r>
            <a:r>
              <a:rPr lang="zh-CN" altLang="en-US" sz="1600" smtClean="0"/>
              <a:t>：频繁</a:t>
            </a:r>
            <a:r>
              <a:rPr lang="en-US" altLang="zh-CN" sz="1600" smtClean="0"/>
              <a:t>GC(Eden/Old</a:t>
            </a:r>
            <a:r>
              <a:rPr lang="zh-CN" altLang="en-US" sz="1600" smtClean="0"/>
              <a:t>小，新对象占用内存多，</a:t>
            </a:r>
            <a:r>
              <a:rPr lang="en-US" altLang="zh-CN" sz="1600" smtClean="0"/>
              <a:t>YoungGC/Full GC)</a:t>
            </a:r>
          </a:p>
          <a:p>
            <a:pPr lvl="2"/>
            <a:r>
              <a:rPr lang="zh-CN" altLang="en-US" sz="1600" smtClean="0"/>
              <a:t>定位线程：</a:t>
            </a:r>
            <a:r>
              <a:rPr lang="en-US" altLang="zh-CN" sz="1600" smtClean="0">
                <a:solidFill>
                  <a:srgbClr val="FF0000"/>
                </a:solidFill>
              </a:rPr>
              <a:t>top -5650</a:t>
            </a:r>
            <a:r>
              <a:rPr lang="en-US" altLang="zh-CN" sz="1600" smtClean="0">
                <a:solidFill>
                  <a:srgbClr val="FF0000"/>
                </a:solidFill>
                <a:sym typeface="Wingdings" pitchFamily="2" charset="2"/>
              </a:rPr>
              <a:t>shift+h</a:t>
            </a:r>
            <a:r>
              <a:rPr lang="zh-CN" altLang="en-US" sz="1600" smtClean="0">
                <a:sym typeface="Wingdings" pitchFamily="2" charset="2"/>
              </a:rPr>
              <a:t>找到线程号</a:t>
            </a:r>
            <a:r>
              <a:rPr lang="en-US" altLang="zh-CN" sz="1600" smtClean="0">
                <a:sym typeface="Wingdings" pitchFamily="2" charset="2"/>
              </a:rPr>
              <a:t>26697</a:t>
            </a:r>
            <a:r>
              <a:rPr lang="zh-CN" altLang="en-US" sz="1600" smtClean="0">
                <a:sym typeface="Wingdings" pitchFamily="2" charset="2"/>
              </a:rPr>
              <a:t>，</a:t>
            </a:r>
            <a:r>
              <a:rPr lang="en-US" altLang="zh-CN" sz="1600" smtClean="0">
                <a:sym typeface="Wingdings" pitchFamily="2" charset="2"/>
              </a:rPr>
              <a:t> 0x6849</a:t>
            </a:r>
          </a:p>
          <a:p>
            <a:pPr lvl="3"/>
            <a:r>
              <a:rPr lang="zh-CN" altLang="en-US" sz="1400" smtClean="0">
                <a:sym typeface="Wingdings" pitchFamily="2" charset="2"/>
              </a:rPr>
              <a:t>一个线程总占用高： </a:t>
            </a:r>
            <a:r>
              <a:rPr lang="en-US" altLang="zh-CN" sz="1400" smtClean="0">
                <a:solidFill>
                  <a:srgbClr val="FF0000"/>
                </a:solidFill>
                <a:sym typeface="Wingdings" pitchFamily="2" charset="2"/>
              </a:rPr>
              <a:t>jstack 26697 | grep ‘nid=0x6849’</a:t>
            </a:r>
            <a:endParaRPr lang="en-US" altLang="zh-CN" sz="1400" smtClean="0">
              <a:sym typeface="Wingdings" pitchFamily="2" charset="2"/>
            </a:endParaRPr>
          </a:p>
          <a:p>
            <a:pPr lvl="3"/>
            <a:r>
              <a:rPr lang="zh-CN" altLang="en-US" sz="1400" smtClean="0">
                <a:sym typeface="Wingdings" pitchFamily="2" charset="2"/>
              </a:rPr>
              <a:t>多个线程来回切换无法定位：</a:t>
            </a:r>
            <a:r>
              <a:rPr lang="en-US" altLang="zh-CN" sz="1400" smtClean="0">
                <a:solidFill>
                  <a:srgbClr val="FF0000"/>
                </a:solidFill>
                <a:sym typeface="Wingdings" pitchFamily="2" charset="2"/>
              </a:rPr>
              <a:t>jstack 26697</a:t>
            </a:r>
            <a:endParaRPr lang="zh-CN" altLang="en-US" sz="1400" smtClean="0"/>
          </a:p>
          <a:p>
            <a:pPr lvl="1"/>
            <a:r>
              <a:rPr lang="en-US" altLang="zh-CN" sz="1600" smtClean="0">
                <a:solidFill>
                  <a:srgbClr val="FF0000"/>
                </a:solidFill>
              </a:rPr>
              <a:t>sy</a:t>
            </a:r>
            <a:r>
              <a:rPr lang="zh-CN" altLang="en-US" sz="1600" smtClean="0">
                <a:solidFill>
                  <a:srgbClr val="FF0000"/>
                </a:solidFill>
              </a:rPr>
              <a:t>内核线程切换：高是线程太多粒度太小</a:t>
            </a:r>
            <a:endParaRPr lang="en-US" altLang="zh-CN" sz="1600" smtClean="0">
              <a:solidFill>
                <a:srgbClr val="FF0000"/>
              </a:solidFill>
            </a:endParaRPr>
          </a:p>
          <a:p>
            <a:pPr lvl="2"/>
            <a:r>
              <a:rPr lang="zh-CN" altLang="en-US" sz="1600" smtClean="0"/>
              <a:t>原因：不断阻塞切换、锁等待、</a:t>
            </a:r>
            <a:r>
              <a:rPr lang="en-US" altLang="zh-CN" sz="1600" smtClean="0"/>
              <a:t>IO</a:t>
            </a:r>
            <a:r>
              <a:rPr lang="zh-CN" altLang="en-US" sz="1600" smtClean="0"/>
              <a:t>等待</a:t>
            </a:r>
            <a:endParaRPr lang="en-US" altLang="zh-CN" sz="1600" smtClean="0"/>
          </a:p>
          <a:p>
            <a:pPr lvl="2"/>
            <a:r>
              <a:rPr lang="zh-CN" altLang="en-US" sz="1600" smtClean="0"/>
              <a:t>定位线程： </a:t>
            </a:r>
            <a:r>
              <a:rPr lang="en-US" altLang="zh-CN" sz="1600" smtClean="0">
                <a:solidFill>
                  <a:srgbClr val="FF0000"/>
                </a:solidFill>
              </a:rPr>
              <a:t>jstack -l 26697</a:t>
            </a:r>
            <a:r>
              <a:rPr lang="zh-CN" altLang="en-US" sz="1600" smtClean="0"/>
              <a:t>，分析等待状态、锁竞争过多线程</a:t>
            </a:r>
          </a:p>
          <a:p>
            <a:pPr lvl="1"/>
            <a:r>
              <a:rPr lang="en-US" altLang="zh-CN" sz="1600" smtClean="0"/>
              <a:t>ni</a:t>
            </a:r>
            <a:r>
              <a:rPr lang="zh-CN" altLang="en-US" sz="1600" smtClean="0"/>
              <a:t>为</a:t>
            </a:r>
            <a:r>
              <a:rPr lang="en-US" altLang="zh-CN" sz="1600" smtClean="0"/>
              <a:t>nice</a:t>
            </a:r>
            <a:r>
              <a:rPr lang="zh-CN" altLang="en-US" sz="1600" smtClean="0"/>
              <a:t>改变优先级，</a:t>
            </a:r>
            <a:r>
              <a:rPr lang="en-US" altLang="zh-CN" sz="1600" smtClean="0"/>
              <a:t>id</a:t>
            </a:r>
            <a:r>
              <a:rPr lang="zh-CN" altLang="en-US" sz="1600" smtClean="0"/>
              <a:t>空闲时间</a:t>
            </a:r>
            <a:endParaRPr lang="en-US" altLang="zh-CN" sz="1600" smtClean="0"/>
          </a:p>
          <a:p>
            <a:pPr lvl="1"/>
            <a:r>
              <a:rPr lang="en-US" altLang="zh-CN" sz="1600" smtClean="0">
                <a:solidFill>
                  <a:srgbClr val="FF0000"/>
                </a:solidFill>
              </a:rPr>
              <a:t>wa</a:t>
            </a:r>
            <a:r>
              <a:rPr lang="zh-CN" altLang="en-US" sz="1600" smtClean="0">
                <a:solidFill>
                  <a:srgbClr val="FF0000"/>
                </a:solidFill>
              </a:rPr>
              <a:t>等待</a:t>
            </a:r>
            <a:r>
              <a:rPr lang="en-US" altLang="zh-CN" sz="1600" smtClean="0">
                <a:solidFill>
                  <a:srgbClr val="FF0000"/>
                </a:solidFill>
              </a:rPr>
              <a:t>io</a:t>
            </a:r>
            <a:r>
              <a:rPr lang="zh-CN" altLang="en-US" sz="1600" smtClean="0">
                <a:solidFill>
                  <a:srgbClr val="FF0000"/>
                </a:solidFill>
              </a:rPr>
              <a:t>：大文件</a:t>
            </a:r>
            <a:endParaRPr lang="en-US" altLang="zh-CN" sz="1600" smtClean="0">
              <a:solidFill>
                <a:srgbClr val="FF0000"/>
              </a:solidFill>
            </a:endParaRPr>
          </a:p>
          <a:p>
            <a:pPr lvl="1"/>
            <a:r>
              <a:rPr lang="en-US" altLang="zh-CN" sz="1600" smtClean="0">
                <a:solidFill>
                  <a:srgbClr val="FF0000"/>
                </a:solidFill>
              </a:rPr>
              <a:t>hi</a:t>
            </a:r>
            <a:r>
              <a:rPr lang="zh-CN" altLang="en-US" sz="1600" smtClean="0">
                <a:solidFill>
                  <a:srgbClr val="FF0000"/>
                </a:solidFill>
              </a:rPr>
              <a:t>硬件中断：网卡接收数据频繁等</a:t>
            </a:r>
            <a:endParaRPr lang="en-US" altLang="zh-CN" sz="1600" smtClean="0">
              <a:solidFill>
                <a:srgbClr val="FF0000"/>
              </a:solidFill>
            </a:endParaRPr>
          </a:p>
          <a:p>
            <a:pPr lvl="1"/>
            <a:r>
              <a:rPr lang="en-US" altLang="zh-CN" sz="1600" smtClean="0"/>
              <a:t>si</a:t>
            </a:r>
            <a:r>
              <a:rPr lang="zh-CN" altLang="en-US" sz="1600" smtClean="0"/>
              <a:t>软件中断</a:t>
            </a:r>
            <a:endParaRPr lang="zh-CN" altLang="en-US" sz="1600"/>
          </a:p>
        </p:txBody>
      </p:sp>
      <p:sp>
        <p:nvSpPr>
          <p:cNvPr id="6" name="矩形 5"/>
          <p:cNvSpPr/>
          <p:nvPr/>
        </p:nvSpPr>
        <p:spPr>
          <a:xfrm>
            <a:off x="935088" y="5715833"/>
            <a:ext cx="7813376" cy="116955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1400" smtClean="0"/>
              <a:t>top - 16:57:02 up 98 days,  1:40,  9 users,  load average: 7.71, 9.08, 11.05</a:t>
            </a:r>
          </a:p>
          <a:p>
            <a:r>
              <a:rPr lang="en-US" altLang="zh-CN" sz="1400" smtClean="0"/>
              <a:t>Tasks: 279 total,   1 running, 277 sleeping,   0 stopped,   1 zombie</a:t>
            </a:r>
          </a:p>
          <a:p>
            <a:r>
              <a:rPr lang="en-US" altLang="zh-CN" sz="1400" smtClean="0"/>
              <a:t>Cpu(s): </a:t>
            </a:r>
            <a:r>
              <a:rPr lang="en-US" altLang="zh-CN" sz="1400" smtClean="0">
                <a:solidFill>
                  <a:srgbClr val="FF0000"/>
                </a:solidFill>
              </a:rPr>
              <a:t>27.4%us,  5.1%sy,  0.0%ni, 65.6%id,  1.8%wa,  0.0%hi,  0.0%si,  0.0%st</a:t>
            </a:r>
          </a:p>
          <a:p>
            <a:r>
              <a:rPr lang="en-US" altLang="zh-CN" sz="1400" smtClean="0"/>
              <a:t>Mem:  65981472k total, 49901984k used, 16079488k free,  4359276k buffers</a:t>
            </a:r>
          </a:p>
          <a:p>
            <a:r>
              <a:rPr lang="en-US" altLang="zh-CN" sz="1400" smtClean="0"/>
              <a:t>Swap:  4192956k total,        0k used,  4192956k free, 23197812k cached</a:t>
            </a:r>
            <a:endParaRPr lang="zh-CN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内存消耗分析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smtClean="0"/>
              <a:t>vmstat</a:t>
            </a:r>
          </a:p>
          <a:p>
            <a:pPr lvl="1"/>
            <a:r>
              <a:rPr lang="en-US" altLang="zh-CN" sz="1600" smtClean="0"/>
              <a:t>swpd</a:t>
            </a:r>
            <a:r>
              <a:rPr lang="zh-CN" altLang="en-US" sz="1600" smtClean="0"/>
              <a:t>已用虚拟内存</a:t>
            </a:r>
            <a:r>
              <a:rPr lang="en-US" altLang="zh-CN" sz="1600" smtClean="0"/>
              <a:t>kb</a:t>
            </a:r>
            <a:r>
              <a:rPr lang="zh-CN" altLang="en-US" sz="1600" smtClean="0"/>
              <a:t>：</a:t>
            </a:r>
            <a:r>
              <a:rPr lang="zh-CN" altLang="en-US" sz="1600" smtClean="0">
                <a:solidFill>
                  <a:srgbClr val="FF0000"/>
                </a:solidFill>
              </a:rPr>
              <a:t>过高表示物理内存不够用</a:t>
            </a:r>
            <a:endParaRPr lang="en-US" altLang="zh-CN" sz="1600" smtClean="0">
              <a:solidFill>
                <a:srgbClr val="FF0000"/>
              </a:solidFill>
            </a:endParaRPr>
          </a:p>
          <a:p>
            <a:pPr lvl="2"/>
            <a:r>
              <a:rPr lang="zh-CN" altLang="en-US" sz="1600" smtClean="0">
                <a:solidFill>
                  <a:srgbClr val="FF0000"/>
                </a:solidFill>
              </a:rPr>
              <a:t>原因：</a:t>
            </a:r>
            <a:r>
              <a:rPr lang="en-US" altLang="zh-CN" sz="1600" smtClean="0">
                <a:solidFill>
                  <a:srgbClr val="FF0000"/>
                </a:solidFill>
              </a:rPr>
              <a:t>JVM</a:t>
            </a:r>
            <a:r>
              <a:rPr lang="zh-CN" altLang="en-US" sz="1600" smtClean="0">
                <a:solidFill>
                  <a:srgbClr val="FF0000"/>
                </a:solidFill>
              </a:rPr>
              <a:t>内存设置过大，</a:t>
            </a:r>
            <a:r>
              <a:rPr lang="en-US" altLang="zh-CN" sz="1600" smtClean="0">
                <a:solidFill>
                  <a:srgbClr val="FF0000"/>
                </a:solidFill>
              </a:rPr>
              <a:t>Java</a:t>
            </a:r>
            <a:r>
              <a:rPr lang="zh-CN" altLang="en-US" sz="1600" smtClean="0">
                <a:solidFill>
                  <a:srgbClr val="FF0000"/>
                </a:solidFill>
              </a:rPr>
              <a:t>线程过多，</a:t>
            </a:r>
            <a:r>
              <a:rPr lang="en-US" altLang="zh-CN" sz="1600" smtClean="0">
                <a:solidFill>
                  <a:srgbClr val="FF0000"/>
                </a:solidFill>
              </a:rPr>
              <a:t>ByteBuffer</a:t>
            </a:r>
            <a:r>
              <a:rPr lang="zh-CN" altLang="en-US" sz="1600" smtClean="0">
                <a:solidFill>
                  <a:srgbClr val="FF0000"/>
                </a:solidFill>
              </a:rPr>
              <a:t>过多</a:t>
            </a:r>
            <a:r>
              <a:rPr lang="en-US" altLang="zh-CN" sz="1600" smtClean="0">
                <a:solidFill>
                  <a:srgbClr val="FF0000"/>
                </a:solidFill>
              </a:rPr>
              <a:t>----</a:t>
            </a:r>
            <a:r>
              <a:rPr lang="zh-CN" altLang="en-US" sz="1600" smtClean="0">
                <a:solidFill>
                  <a:srgbClr val="FF0000"/>
                </a:solidFill>
              </a:rPr>
              <a:t>即可定位</a:t>
            </a:r>
            <a:endParaRPr lang="en-US" altLang="zh-CN" sz="1600" smtClean="0">
              <a:solidFill>
                <a:srgbClr val="FF0000"/>
              </a:solidFill>
            </a:endParaRPr>
          </a:p>
          <a:p>
            <a:pPr lvl="1"/>
            <a:r>
              <a:rPr lang="en-US" altLang="zh-CN" sz="1600" smtClean="0"/>
              <a:t>free</a:t>
            </a:r>
            <a:r>
              <a:rPr lang="zh-CN" altLang="en-US" sz="1600" smtClean="0"/>
              <a:t>空闲物理内存</a:t>
            </a:r>
            <a:endParaRPr lang="en-US" altLang="zh-CN" sz="1600" smtClean="0"/>
          </a:p>
          <a:p>
            <a:pPr lvl="1"/>
            <a:r>
              <a:rPr lang="en-US" altLang="zh-CN" sz="1600" smtClean="0"/>
              <a:t>buff</a:t>
            </a:r>
            <a:r>
              <a:rPr lang="zh-CN" altLang="en-US" sz="1600" smtClean="0"/>
              <a:t>用作缓冲内存</a:t>
            </a:r>
            <a:endParaRPr lang="en-US" altLang="zh-CN" sz="1600" smtClean="0"/>
          </a:p>
          <a:p>
            <a:pPr lvl="1"/>
            <a:r>
              <a:rPr lang="en-US" altLang="zh-CN" sz="1600" smtClean="0"/>
              <a:t>cache</a:t>
            </a:r>
            <a:r>
              <a:rPr lang="zh-CN" altLang="en-US" sz="1600" smtClean="0"/>
              <a:t>用作缓存内存</a:t>
            </a:r>
            <a:endParaRPr lang="en-US" altLang="zh-CN" sz="1600" smtClean="0"/>
          </a:p>
          <a:p>
            <a:pPr lvl="1"/>
            <a:r>
              <a:rPr lang="en-US" altLang="zh-CN" sz="1600" smtClean="0"/>
              <a:t>si</a:t>
            </a:r>
            <a:r>
              <a:rPr lang="zh-CN" altLang="en-US" sz="1600" smtClean="0"/>
              <a:t>每秒从</a:t>
            </a:r>
            <a:r>
              <a:rPr lang="en-US" altLang="zh-CN" sz="1600" smtClean="0"/>
              <a:t>disk</a:t>
            </a:r>
            <a:r>
              <a:rPr lang="zh-CN" altLang="en-US" sz="1600" smtClean="0"/>
              <a:t>读至内存数据量</a:t>
            </a:r>
            <a:endParaRPr lang="en-US" altLang="zh-CN" sz="1600" smtClean="0"/>
          </a:p>
          <a:p>
            <a:pPr lvl="1"/>
            <a:r>
              <a:rPr lang="en-US" altLang="zh-CN" sz="1400" smtClean="0"/>
              <a:t>so</a:t>
            </a:r>
            <a:r>
              <a:rPr lang="zh-CN" altLang="en-US" sz="1400" smtClean="0"/>
              <a:t>每秒从内存挟制</a:t>
            </a:r>
            <a:r>
              <a:rPr lang="en-US" altLang="zh-CN" sz="1400" smtClean="0"/>
              <a:t>disk</a:t>
            </a:r>
            <a:r>
              <a:rPr lang="zh-CN" altLang="en-US" sz="1400" smtClean="0"/>
              <a:t>数据量</a:t>
            </a:r>
            <a:endParaRPr lang="en-US" altLang="zh-CN" sz="1400" smtClean="0"/>
          </a:p>
          <a:p>
            <a:endParaRPr lang="en-US" altLang="zh-CN" sz="2000" smtClean="0"/>
          </a:p>
          <a:p>
            <a:endParaRPr lang="en-US" altLang="zh-CN" sz="2000" smtClean="0"/>
          </a:p>
        </p:txBody>
      </p:sp>
      <p:sp>
        <p:nvSpPr>
          <p:cNvPr id="5" name="矩形 4"/>
          <p:cNvSpPr/>
          <p:nvPr/>
        </p:nvSpPr>
        <p:spPr>
          <a:xfrm>
            <a:off x="971600" y="4077072"/>
            <a:ext cx="7488832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1200" smtClean="0"/>
              <a:t>procs -----------memory---------- ---swap-- -----io---- --system-- -----cpu------</a:t>
            </a:r>
          </a:p>
          <a:p>
            <a:r>
              <a:rPr lang="en-US" altLang="zh-CN" sz="1200" smtClean="0"/>
              <a:t> r  b   </a:t>
            </a:r>
            <a:r>
              <a:rPr lang="en-US" altLang="zh-CN" sz="1200" smtClean="0">
                <a:solidFill>
                  <a:srgbClr val="FF0000"/>
                </a:solidFill>
              </a:rPr>
              <a:t>swpd   free   buff  cache   si   so</a:t>
            </a:r>
            <a:r>
              <a:rPr lang="en-US" altLang="zh-CN" sz="1200" smtClean="0"/>
              <a:t>    bi    bo   in   cs us sy id wa st</a:t>
            </a:r>
          </a:p>
          <a:p>
            <a:r>
              <a:rPr lang="en-US" altLang="zh-CN" sz="1200" smtClean="0"/>
              <a:t> 0  3      0 15973668 4359360 23257704    0    0     0   123    0    0 27  5 66  2  0</a:t>
            </a:r>
          </a:p>
          <a:p>
            <a:r>
              <a:rPr lang="en-US" altLang="zh-CN" sz="1200" smtClean="0"/>
              <a:t> 0  2      0 15974188 4359360 23257732    0    0     0  5092 1878 3922  0  0 93  6  0</a:t>
            </a:r>
            <a:endParaRPr lang="zh-CN" altLang="en-US" sz="12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内存消耗分析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lnSpcReduction="10000"/>
          </a:bodyPr>
          <a:lstStyle/>
          <a:p>
            <a:r>
              <a:rPr lang="en-US" altLang="zh-CN" sz="2000" smtClean="0"/>
              <a:t>sar -r</a:t>
            </a:r>
          </a:p>
          <a:p>
            <a:pPr lvl="1"/>
            <a:r>
              <a:rPr lang="en-US" altLang="zh-CN" sz="2000" smtClean="0"/>
              <a:t>swap</a:t>
            </a:r>
            <a:r>
              <a:rPr lang="zh-CN" altLang="en-US" sz="2000" smtClean="0"/>
              <a:t>相关：</a:t>
            </a:r>
            <a:r>
              <a:rPr lang="en-US" altLang="zh-CN" sz="2000" smtClean="0"/>
              <a:t>kbswpfree,kbswpused</a:t>
            </a:r>
          </a:p>
          <a:p>
            <a:pPr lvl="1"/>
            <a:r>
              <a:rPr lang="zh-CN" altLang="en-US" sz="2000" smtClean="0"/>
              <a:t>物理内存：</a:t>
            </a:r>
            <a:r>
              <a:rPr lang="en-US" altLang="zh-CN" sz="2000" smtClean="0"/>
              <a:t>kbmemfree,kbmemused</a:t>
            </a:r>
          </a:p>
          <a:p>
            <a:pPr lvl="2"/>
            <a:r>
              <a:rPr lang="zh-CN" altLang="en-US" sz="2000" smtClean="0">
                <a:solidFill>
                  <a:srgbClr val="FF0000"/>
                </a:solidFill>
              </a:rPr>
              <a:t>实际可用</a:t>
            </a:r>
            <a:r>
              <a:rPr lang="en-US" altLang="zh-CN" sz="2000" smtClean="0">
                <a:solidFill>
                  <a:srgbClr val="FF0000"/>
                </a:solidFill>
              </a:rPr>
              <a:t>=kbmemfree+kbfuffers</a:t>
            </a:r>
            <a:r>
              <a:rPr lang="zh-CN" altLang="en-US" sz="2000" smtClean="0">
                <a:solidFill>
                  <a:srgbClr val="FF0000"/>
                </a:solidFill>
              </a:rPr>
              <a:t>缓冲</a:t>
            </a:r>
            <a:r>
              <a:rPr lang="en-US" altLang="zh-CN" sz="2000" smtClean="0">
                <a:solidFill>
                  <a:srgbClr val="FF0000"/>
                </a:solidFill>
              </a:rPr>
              <a:t>+kbcached</a:t>
            </a:r>
            <a:r>
              <a:rPr lang="zh-CN" altLang="en-US" sz="2000" smtClean="0">
                <a:solidFill>
                  <a:srgbClr val="FF0000"/>
                </a:solidFill>
              </a:rPr>
              <a:t>缓存</a:t>
            </a:r>
            <a:endParaRPr lang="en-US" altLang="zh-CN" sz="2000" smtClean="0">
              <a:solidFill>
                <a:srgbClr val="FF0000"/>
              </a:solidFill>
            </a:endParaRPr>
          </a:p>
          <a:p>
            <a:endParaRPr lang="en-US" altLang="zh-CN" sz="2000" smtClean="0"/>
          </a:p>
          <a:p>
            <a:endParaRPr lang="en-US" altLang="zh-CN" sz="2000" smtClean="0"/>
          </a:p>
          <a:p>
            <a:endParaRPr lang="en-US" altLang="zh-CN" sz="2000" smtClean="0"/>
          </a:p>
          <a:p>
            <a:endParaRPr lang="en-US" altLang="zh-CN" sz="2000" smtClean="0"/>
          </a:p>
          <a:p>
            <a:r>
              <a:rPr lang="en-US" altLang="zh-CN" sz="2000" smtClean="0"/>
              <a:t>top</a:t>
            </a:r>
            <a:r>
              <a:rPr lang="zh-CN" altLang="en-US" sz="2000" smtClean="0"/>
              <a:t>：显示的是实际占用内存</a:t>
            </a:r>
            <a:r>
              <a:rPr lang="en-US" altLang="zh-CN" sz="2000" smtClean="0"/>
              <a:t>=Heap+Stack+Perm+ByteBuffer</a:t>
            </a:r>
          </a:p>
          <a:p>
            <a:endParaRPr lang="en-US" altLang="zh-CN" sz="2000" smtClean="0"/>
          </a:p>
          <a:p>
            <a:r>
              <a:rPr lang="en-US" altLang="zh-CN" sz="2000" smtClean="0"/>
              <a:t>vmstat/sar/top</a:t>
            </a:r>
            <a:r>
              <a:rPr lang="zh-CN" altLang="en-US" sz="2000" smtClean="0"/>
              <a:t>对比</a:t>
            </a:r>
            <a:endParaRPr lang="en-US" altLang="zh-CN" sz="2000" smtClean="0"/>
          </a:p>
          <a:p>
            <a:pPr lvl="1"/>
            <a:r>
              <a:rPr lang="en-US" altLang="zh-CN" sz="1600" smtClean="0"/>
              <a:t>sar</a:t>
            </a:r>
            <a:r>
              <a:rPr lang="zh-CN" altLang="en-US" sz="1600" smtClean="0"/>
              <a:t>优点：比</a:t>
            </a:r>
            <a:r>
              <a:rPr lang="en-US" altLang="zh-CN" sz="1600" smtClean="0"/>
              <a:t>vmstat</a:t>
            </a:r>
            <a:r>
              <a:rPr lang="zh-CN" altLang="en-US" sz="1600" smtClean="0"/>
              <a:t>，</a:t>
            </a:r>
            <a:r>
              <a:rPr lang="zh-CN" altLang="en-US" sz="1600" smtClean="0">
                <a:solidFill>
                  <a:srgbClr val="FF0000"/>
                </a:solidFill>
              </a:rPr>
              <a:t>可分析历史</a:t>
            </a:r>
            <a:endParaRPr lang="en-US" altLang="zh-CN" sz="1600" smtClean="0">
              <a:solidFill>
                <a:srgbClr val="FF0000"/>
              </a:solidFill>
            </a:endParaRPr>
          </a:p>
          <a:p>
            <a:pPr lvl="1"/>
            <a:r>
              <a:rPr lang="en-US" altLang="zh-CN" sz="1600" smtClean="0"/>
              <a:t>vmstat/sar</a:t>
            </a:r>
            <a:r>
              <a:rPr lang="zh-CN" altLang="en-US" sz="1600" smtClean="0"/>
              <a:t>弱点：</a:t>
            </a:r>
            <a:r>
              <a:rPr lang="zh-CN" altLang="en-US" sz="1600" smtClean="0">
                <a:solidFill>
                  <a:srgbClr val="FF0000"/>
                </a:solidFill>
              </a:rPr>
              <a:t>不能分析进程内存，</a:t>
            </a:r>
            <a:r>
              <a:rPr lang="en-US" altLang="zh-CN" sz="1600" smtClean="0">
                <a:solidFill>
                  <a:srgbClr val="FF0000"/>
                </a:solidFill>
              </a:rPr>
              <a:t>top</a:t>
            </a:r>
            <a:r>
              <a:rPr lang="zh-CN" altLang="en-US" sz="1600" smtClean="0">
                <a:solidFill>
                  <a:srgbClr val="FF0000"/>
                </a:solidFill>
              </a:rPr>
              <a:t>可以</a:t>
            </a:r>
            <a:endParaRPr lang="en-US" altLang="zh-CN" sz="1600" smtClean="0">
              <a:solidFill>
                <a:srgbClr val="FF0000"/>
              </a:solidFill>
            </a:endParaRPr>
          </a:p>
          <a:p>
            <a:pPr lvl="1"/>
            <a:r>
              <a:rPr lang="en-US" altLang="zh-CN" sz="1600" smtClean="0"/>
              <a:t>top</a:t>
            </a:r>
            <a:r>
              <a:rPr lang="zh-CN" altLang="en-US" sz="1600" smtClean="0"/>
              <a:t>弱点：不易分析实际占用内存</a:t>
            </a:r>
            <a:endParaRPr lang="en-US" altLang="zh-CN" sz="2000" smtClean="0">
              <a:solidFill>
                <a:srgbClr val="FF0000"/>
              </a:solidFill>
            </a:endParaRPr>
          </a:p>
          <a:p>
            <a:pPr lvl="1"/>
            <a:endParaRPr lang="en-US" altLang="zh-CN" sz="1600" smtClean="0"/>
          </a:p>
          <a:p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55576" y="3068960"/>
            <a:ext cx="8172400" cy="10156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1200" smtClean="0"/>
              <a:t>10</a:t>
            </a:r>
            <a:r>
              <a:rPr lang="zh-CN" altLang="en-US" sz="1200" smtClean="0"/>
              <a:t>时</a:t>
            </a:r>
            <a:r>
              <a:rPr lang="en-US" altLang="zh-CN" sz="1200" smtClean="0"/>
              <a:t>00</a:t>
            </a:r>
            <a:r>
              <a:rPr lang="zh-CN" altLang="en-US" sz="1200" smtClean="0"/>
              <a:t>分</a:t>
            </a:r>
            <a:r>
              <a:rPr lang="en-US" altLang="zh-CN" sz="1200" smtClean="0"/>
              <a:t>01</a:t>
            </a:r>
            <a:r>
              <a:rPr lang="zh-CN" altLang="en-US" sz="1200" smtClean="0"/>
              <a:t>秒 </a:t>
            </a:r>
            <a:r>
              <a:rPr lang="en-US" altLang="zh-CN" sz="1200" smtClean="0">
                <a:solidFill>
                  <a:srgbClr val="FF0000"/>
                </a:solidFill>
              </a:rPr>
              <a:t>kbmemfree kbmemused  %memused kbbuffers  kbcached kbswpfree kbswpused  %swpused  kbswpcad</a:t>
            </a:r>
          </a:p>
          <a:p>
            <a:r>
              <a:rPr lang="en-US" altLang="zh-CN" sz="1200" smtClean="0"/>
              <a:t>10</a:t>
            </a:r>
            <a:r>
              <a:rPr lang="zh-CN" altLang="en-US" sz="1200" smtClean="0"/>
              <a:t>时</a:t>
            </a:r>
            <a:r>
              <a:rPr lang="en-US" altLang="zh-CN" sz="1200" smtClean="0"/>
              <a:t>10</a:t>
            </a:r>
            <a:r>
              <a:rPr lang="zh-CN" altLang="en-US" sz="1200" smtClean="0"/>
              <a:t>分</a:t>
            </a:r>
            <a:r>
              <a:rPr lang="en-US" altLang="zh-CN" sz="1200" smtClean="0"/>
              <a:t>01</a:t>
            </a:r>
            <a:r>
              <a:rPr lang="zh-CN" altLang="en-US" sz="1200" smtClean="0"/>
              <a:t>秒  </a:t>
            </a:r>
            <a:r>
              <a:rPr lang="en-US" altLang="zh-CN" sz="1200" smtClean="0"/>
              <a:t>18004796  47976676     72.71   4354120  21700168   4192956         0      0.00         0</a:t>
            </a:r>
          </a:p>
          <a:p>
            <a:r>
              <a:rPr lang="en-US" altLang="zh-CN" sz="1200" smtClean="0"/>
              <a:t>10</a:t>
            </a:r>
            <a:r>
              <a:rPr lang="zh-CN" altLang="en-US" sz="1200" smtClean="0"/>
              <a:t>时</a:t>
            </a:r>
            <a:r>
              <a:rPr lang="en-US" altLang="zh-CN" sz="1200" smtClean="0"/>
              <a:t>20</a:t>
            </a:r>
            <a:r>
              <a:rPr lang="zh-CN" altLang="en-US" sz="1200" smtClean="0"/>
              <a:t>分</a:t>
            </a:r>
            <a:r>
              <a:rPr lang="en-US" altLang="zh-CN" sz="1200" smtClean="0"/>
              <a:t>01</a:t>
            </a:r>
            <a:r>
              <a:rPr lang="zh-CN" altLang="en-US" sz="1200" smtClean="0"/>
              <a:t>秒  </a:t>
            </a:r>
            <a:r>
              <a:rPr lang="en-US" altLang="zh-CN" sz="1200" smtClean="0"/>
              <a:t>17919088  48062384     72.84   4354152  21746360   4192956         0      0.00         0</a:t>
            </a:r>
          </a:p>
          <a:p>
            <a:endParaRPr lang="en-US" altLang="zh-CN" sz="120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文件</a:t>
            </a:r>
            <a:r>
              <a:rPr lang="en-US" altLang="zh-CN" smtClean="0"/>
              <a:t>IO</a:t>
            </a:r>
            <a:r>
              <a:rPr lang="zh-CN" altLang="en-US" smtClean="0"/>
              <a:t>消耗分析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000" smtClean="0"/>
              <a:t>iostat -x</a:t>
            </a:r>
          </a:p>
          <a:p>
            <a:pPr lvl="1"/>
            <a:r>
              <a:rPr lang="en-US" altLang="zh-CN" sz="1600" smtClean="0">
                <a:solidFill>
                  <a:srgbClr val="FF0000"/>
                </a:solidFill>
              </a:rPr>
              <a:t>iowait</a:t>
            </a:r>
            <a:r>
              <a:rPr lang="zh-CN" altLang="en-US" sz="1600" smtClean="0">
                <a:solidFill>
                  <a:srgbClr val="FF0000"/>
                </a:solidFill>
              </a:rPr>
              <a:t>每次</a:t>
            </a:r>
            <a:r>
              <a:rPr lang="en-US" altLang="zh-CN" sz="1600" smtClean="0">
                <a:solidFill>
                  <a:srgbClr val="FF0000"/>
                </a:solidFill>
              </a:rPr>
              <a:t>IO</a:t>
            </a:r>
            <a:r>
              <a:rPr lang="zh-CN" altLang="en-US" sz="1600" smtClean="0">
                <a:solidFill>
                  <a:srgbClr val="FF0000"/>
                </a:solidFill>
              </a:rPr>
              <a:t>等待</a:t>
            </a:r>
            <a:r>
              <a:rPr lang="en-US" altLang="zh-CN" sz="1600" smtClean="0">
                <a:solidFill>
                  <a:srgbClr val="FF0000"/>
                </a:solidFill>
              </a:rPr>
              <a:t>CPU</a:t>
            </a:r>
            <a:r>
              <a:rPr lang="zh-CN" altLang="en-US" sz="1600" smtClean="0">
                <a:solidFill>
                  <a:srgbClr val="FF0000"/>
                </a:solidFill>
              </a:rPr>
              <a:t>比例，高是因为一直等不到</a:t>
            </a:r>
            <a:r>
              <a:rPr lang="en-US" altLang="zh-CN" sz="1600" smtClean="0">
                <a:solidFill>
                  <a:srgbClr val="FF0000"/>
                </a:solidFill>
              </a:rPr>
              <a:t>IO</a:t>
            </a:r>
          </a:p>
          <a:p>
            <a:pPr lvl="2"/>
            <a:r>
              <a:rPr lang="zh-CN" altLang="en-US" sz="1600" smtClean="0"/>
              <a:t>原因</a:t>
            </a:r>
            <a:r>
              <a:rPr lang="en-US" altLang="zh-CN" sz="1600" smtClean="0"/>
              <a:t>1</a:t>
            </a:r>
            <a:r>
              <a:rPr lang="zh-CN" altLang="en-US" sz="1600" smtClean="0"/>
              <a:t>：文件读写文件占用时间长，多个线程需要大量写入（如频繁写日志）</a:t>
            </a:r>
          </a:p>
          <a:p>
            <a:pPr lvl="2"/>
            <a:r>
              <a:rPr lang="zh-CN" altLang="en-US" sz="1600" smtClean="0"/>
              <a:t>原因</a:t>
            </a:r>
            <a:r>
              <a:rPr lang="en-US" altLang="zh-CN" sz="1600" smtClean="0"/>
              <a:t>2</a:t>
            </a:r>
            <a:r>
              <a:rPr lang="zh-CN" altLang="en-US" sz="1600" smtClean="0"/>
              <a:t>：磁盘设备处理速度慢</a:t>
            </a:r>
          </a:p>
          <a:p>
            <a:pPr lvl="2"/>
            <a:r>
              <a:rPr lang="zh-CN" altLang="en-US" sz="1600" smtClean="0"/>
              <a:t>原因</a:t>
            </a:r>
            <a:r>
              <a:rPr lang="en-US" altLang="zh-CN" sz="1600" smtClean="0"/>
              <a:t>3</a:t>
            </a:r>
            <a:r>
              <a:rPr lang="zh-CN" altLang="en-US" sz="1600" smtClean="0"/>
              <a:t>：文件系统慢</a:t>
            </a:r>
          </a:p>
          <a:p>
            <a:pPr lvl="2"/>
            <a:r>
              <a:rPr lang="zh-CN" altLang="en-US" sz="1600" smtClean="0"/>
              <a:t>原因</a:t>
            </a:r>
            <a:r>
              <a:rPr lang="en-US" altLang="zh-CN" sz="1600" smtClean="0"/>
              <a:t>4</a:t>
            </a:r>
            <a:r>
              <a:rPr lang="zh-CN" altLang="en-US" sz="1600" smtClean="0"/>
              <a:t>：操作文件太大</a:t>
            </a:r>
          </a:p>
          <a:p>
            <a:pPr lvl="2"/>
            <a:r>
              <a:rPr lang="zh-CN" altLang="en-US" sz="1600" smtClean="0"/>
              <a:t>定位线程：</a:t>
            </a:r>
            <a:r>
              <a:rPr lang="en-US" altLang="zh-CN" sz="1600" smtClean="0"/>
              <a:t>jstack</a:t>
            </a:r>
            <a:r>
              <a:rPr lang="zh-CN" altLang="en-US" sz="1600" smtClean="0"/>
              <a:t>找到</a:t>
            </a:r>
            <a:r>
              <a:rPr lang="en-US" altLang="zh-CN" sz="1600" smtClean="0"/>
              <a:t>runnable</a:t>
            </a:r>
            <a:r>
              <a:rPr lang="zh-CN" altLang="en-US" sz="1600" smtClean="0"/>
              <a:t>中的线程</a:t>
            </a:r>
          </a:p>
          <a:p>
            <a:pPr lvl="1"/>
            <a:r>
              <a:rPr lang="en-US" altLang="zh-CN" sz="1600" smtClean="0"/>
              <a:t>tps</a:t>
            </a:r>
            <a:r>
              <a:rPr lang="zh-CN" altLang="en-US" sz="1600" smtClean="0"/>
              <a:t>每秒</a:t>
            </a:r>
            <a:r>
              <a:rPr lang="en-US" altLang="zh-CN" sz="1600" smtClean="0"/>
              <a:t>IO</a:t>
            </a:r>
            <a:r>
              <a:rPr lang="zh-CN" altLang="en-US" sz="1600" smtClean="0"/>
              <a:t>请求数</a:t>
            </a:r>
          </a:p>
          <a:p>
            <a:pPr lvl="1"/>
            <a:r>
              <a:rPr lang="en-US" altLang="zh-CN" sz="1600" smtClean="0"/>
              <a:t>Blk_read/s</a:t>
            </a:r>
            <a:r>
              <a:rPr lang="zh-CN" altLang="en-US" sz="1600" smtClean="0"/>
              <a:t>每秒读区块数</a:t>
            </a:r>
            <a:r>
              <a:rPr lang="en-US" altLang="zh-CN" sz="1600" smtClean="0"/>
              <a:t>(512byte)</a:t>
            </a:r>
          </a:p>
          <a:p>
            <a:pPr lvl="1"/>
            <a:r>
              <a:rPr lang="en-US" altLang="zh-CN" sz="1600" smtClean="0"/>
              <a:t>Blk_wrtn/s</a:t>
            </a:r>
            <a:r>
              <a:rPr lang="zh-CN" altLang="en-US" sz="1600" smtClean="0"/>
              <a:t>每秒写区块数</a:t>
            </a:r>
          </a:p>
          <a:p>
            <a:pPr lvl="1"/>
            <a:r>
              <a:rPr lang="en-US" altLang="zh-CN" sz="1600" smtClean="0"/>
              <a:t>Blk_read</a:t>
            </a:r>
            <a:r>
              <a:rPr lang="zh-CN" altLang="en-US" sz="1600" smtClean="0"/>
              <a:t>读区块总数</a:t>
            </a:r>
          </a:p>
          <a:p>
            <a:pPr lvl="1"/>
            <a:r>
              <a:rPr lang="en-US" altLang="zh-CN" sz="1600" smtClean="0"/>
              <a:t>Blk_wrtn</a:t>
            </a:r>
            <a:r>
              <a:rPr lang="zh-CN" altLang="en-US" sz="1600" smtClean="0"/>
              <a:t>写区块总数</a:t>
            </a:r>
            <a:endParaRPr lang="en-US" altLang="zh-CN" sz="1600" smtClean="0"/>
          </a:p>
        </p:txBody>
      </p:sp>
      <p:sp>
        <p:nvSpPr>
          <p:cNvPr id="5" name="矩形 4"/>
          <p:cNvSpPr/>
          <p:nvPr/>
        </p:nvSpPr>
        <p:spPr>
          <a:xfrm>
            <a:off x="3563888" y="4617710"/>
            <a:ext cx="5508104" cy="21236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1200" smtClean="0"/>
              <a:t>avg-cpu:  %user   %nice %system %iowait  %steal   %idle</a:t>
            </a:r>
          </a:p>
          <a:p>
            <a:r>
              <a:rPr lang="en-US" altLang="zh-CN" sz="1200" smtClean="0"/>
              <a:t>           2.54    0.00    0.55    0.03    0.00   96.87</a:t>
            </a:r>
          </a:p>
          <a:p>
            <a:endParaRPr lang="en-US" altLang="zh-CN" sz="1200" smtClean="0"/>
          </a:p>
          <a:p>
            <a:r>
              <a:rPr lang="en-US" altLang="zh-CN" sz="1200" smtClean="0"/>
              <a:t>Device:            </a:t>
            </a:r>
            <a:r>
              <a:rPr lang="en-US" altLang="zh-CN" sz="1200" smtClean="0">
                <a:solidFill>
                  <a:srgbClr val="FF0000"/>
                </a:solidFill>
              </a:rPr>
              <a:t>tps   Blk_read/s   Blk_wrtn/s   Blk_read   Blk_wrtn</a:t>
            </a:r>
          </a:p>
          <a:p>
            <a:r>
              <a:rPr lang="en-US" altLang="zh-CN" sz="1200" smtClean="0"/>
              <a:t>sda              11.17        41.40       417.44  436437014 4400574548</a:t>
            </a:r>
          </a:p>
          <a:p>
            <a:r>
              <a:rPr lang="en-US" altLang="zh-CN" sz="1200" smtClean="0"/>
              <a:t>sda1              1.11         0.13        37.17    1356426  391818168</a:t>
            </a:r>
          </a:p>
          <a:p>
            <a:r>
              <a:rPr lang="en-US" altLang="zh-CN" sz="1200" smtClean="0"/>
              <a:t>sda2              0.00         0.00         0.00       1424          0</a:t>
            </a:r>
          </a:p>
          <a:p>
            <a:r>
              <a:rPr lang="en-US" altLang="zh-CN" sz="1200" smtClean="0"/>
              <a:t>sda3              2.64         1.02        35.43   10714778  373487500</a:t>
            </a:r>
          </a:p>
          <a:p>
            <a:r>
              <a:rPr lang="en-US" altLang="zh-CN" sz="1200" smtClean="0"/>
              <a:t>sda4              0.00         0.00         0.00          8          0</a:t>
            </a:r>
          </a:p>
          <a:p>
            <a:r>
              <a:rPr lang="en-US" altLang="zh-CN" sz="1200" smtClean="0"/>
              <a:t>sda5              0.65         0.66        23.25    6921378  245057640</a:t>
            </a:r>
          </a:p>
          <a:p>
            <a:r>
              <a:rPr lang="en-US" altLang="zh-CN" sz="1200" smtClean="0"/>
              <a:t>sda6              6.78        39.60       321.60  417442456 3390211240</a:t>
            </a:r>
            <a:endParaRPr lang="zh-CN" altLang="en-US" sz="12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文件</a:t>
            </a:r>
            <a:r>
              <a:rPr lang="en-US" altLang="zh-CN" smtClean="0"/>
              <a:t>IO</a:t>
            </a:r>
            <a:r>
              <a:rPr lang="zh-CN" altLang="en-US" smtClean="0"/>
              <a:t>消耗分析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smtClean="0"/>
              <a:t>采样</a:t>
            </a:r>
            <a:r>
              <a:rPr lang="en-US" altLang="zh-CN" sz="2000" smtClean="0"/>
              <a:t>iostat -x xvda 3 5</a:t>
            </a:r>
          </a:p>
          <a:p>
            <a:pPr lvl="1"/>
            <a:r>
              <a:rPr lang="en-US" altLang="zh-CN" sz="1600" smtClean="0"/>
              <a:t>r/s</a:t>
            </a:r>
            <a:r>
              <a:rPr lang="zh-CN" altLang="en-US" sz="1600" smtClean="0"/>
              <a:t>每秒读的请求数</a:t>
            </a:r>
          </a:p>
          <a:p>
            <a:pPr lvl="1"/>
            <a:r>
              <a:rPr lang="en-US" altLang="zh-CN" sz="1600" smtClean="0"/>
              <a:t>r/s</a:t>
            </a:r>
            <a:r>
              <a:rPr lang="zh-CN" altLang="en-US" sz="1600" smtClean="0"/>
              <a:t>每秒写的请求书</a:t>
            </a:r>
          </a:p>
          <a:p>
            <a:pPr lvl="1"/>
            <a:r>
              <a:rPr lang="en-US" altLang="zh-CN" sz="1600" smtClean="0"/>
              <a:t>avgqu-sz</a:t>
            </a:r>
            <a:r>
              <a:rPr lang="zh-CN" altLang="en-US" sz="1600" smtClean="0"/>
              <a:t>等待请求队列的平均长度</a:t>
            </a:r>
            <a:endParaRPr lang="en-US" altLang="zh-CN" sz="1600" smtClean="0"/>
          </a:p>
          <a:p>
            <a:pPr lvl="1"/>
            <a:r>
              <a:rPr lang="en-US" altLang="zh-CN" sz="1600" smtClean="0"/>
              <a:t>await</a:t>
            </a:r>
            <a:r>
              <a:rPr lang="zh-CN" altLang="en-US" sz="1600" smtClean="0"/>
              <a:t>每次</a:t>
            </a:r>
            <a:r>
              <a:rPr lang="en-US" altLang="zh-CN" sz="1600" smtClean="0"/>
              <a:t>IO</a:t>
            </a:r>
            <a:r>
              <a:rPr lang="zh-CN" altLang="en-US" sz="1600" smtClean="0"/>
              <a:t>等待时间</a:t>
            </a:r>
            <a:r>
              <a:rPr lang="en-US" altLang="zh-CN" sz="1600" smtClean="0"/>
              <a:t>ms</a:t>
            </a:r>
            <a:endParaRPr lang="zh-CN" altLang="en-US" sz="1600" smtClean="0"/>
          </a:p>
          <a:p>
            <a:pPr lvl="1"/>
            <a:r>
              <a:rPr lang="en-US" altLang="zh-CN" sz="1600" smtClean="0"/>
              <a:t>svctm</a:t>
            </a:r>
            <a:r>
              <a:rPr lang="zh-CN" altLang="en-US" sz="1600" smtClean="0"/>
              <a:t>平均每次设备执行</a:t>
            </a:r>
            <a:r>
              <a:rPr lang="en-US" altLang="zh-CN" sz="1600" smtClean="0"/>
              <a:t>IO</a:t>
            </a:r>
            <a:r>
              <a:rPr lang="zh-CN" altLang="en-US" sz="1600" smtClean="0"/>
              <a:t>操作时间</a:t>
            </a:r>
            <a:endParaRPr lang="zh-CN" altLang="en-US" sz="1600"/>
          </a:p>
        </p:txBody>
      </p:sp>
      <p:sp>
        <p:nvSpPr>
          <p:cNvPr id="5" name="矩形 4"/>
          <p:cNvSpPr/>
          <p:nvPr/>
        </p:nvSpPr>
        <p:spPr>
          <a:xfrm>
            <a:off x="827584" y="3753614"/>
            <a:ext cx="7920880" cy="21236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1200" smtClean="0"/>
              <a:t>avg-cpu:  %user   %nice %system %iowait  %steal   %idle</a:t>
            </a:r>
          </a:p>
          <a:p>
            <a:r>
              <a:rPr lang="en-US" altLang="zh-CN" sz="1200" smtClean="0"/>
              <a:t>           2.54    0.00    0.55    0.03    0.00   96.87</a:t>
            </a:r>
          </a:p>
          <a:p>
            <a:endParaRPr lang="en-US" altLang="zh-CN" sz="1200" smtClean="0"/>
          </a:p>
          <a:p>
            <a:r>
              <a:rPr lang="en-US" altLang="zh-CN" sz="1200" smtClean="0"/>
              <a:t>Device:         rrqm/s   wrqm/s  </a:t>
            </a:r>
            <a:r>
              <a:rPr lang="en-US" altLang="zh-CN" sz="1200" smtClean="0">
                <a:solidFill>
                  <a:srgbClr val="FF0000"/>
                </a:solidFill>
              </a:rPr>
              <a:t> r/s   w/s   rsec/s   wsec/s avgrq-sz avgqu-sz   await  svctm  </a:t>
            </a:r>
            <a:r>
              <a:rPr lang="en-US" altLang="zh-CN" sz="1200" smtClean="0"/>
              <a:t>%util</a:t>
            </a:r>
          </a:p>
          <a:p>
            <a:r>
              <a:rPr lang="en-US" altLang="zh-CN" sz="1200" smtClean="0"/>
              <a:t>sda               0.13    41.63  0.61 10.56    41.39   417.55    41.07     0.03    2.58   0.32   0.36</a:t>
            </a:r>
          </a:p>
          <a:p>
            <a:r>
              <a:rPr lang="en-US" altLang="zh-CN" sz="1200" smtClean="0"/>
              <a:t>sda1              0.01     3.54  0.00  1.11     0.13    37.17    33.58     0.00    1.01   0.31   0.03</a:t>
            </a:r>
          </a:p>
          <a:p>
            <a:r>
              <a:rPr lang="en-US" altLang="zh-CN" sz="1200" smtClean="0"/>
              <a:t>sda2              0.00     0.00  0.00  0.00     0.00     0.00    54.77     0.00    5.08   4.62   0.00</a:t>
            </a:r>
          </a:p>
          <a:p>
            <a:r>
              <a:rPr lang="en-US" altLang="zh-CN" sz="1200" smtClean="0"/>
              <a:t>sda3              0.02     1.81  0.02  2.62     1.02    35.43    13.83     0.00    0.30   0.20   0.05</a:t>
            </a:r>
          </a:p>
          <a:p>
            <a:r>
              <a:rPr lang="en-US" altLang="zh-CN" sz="1200" smtClean="0"/>
              <a:t>sda4              0.00     0.00  0.00  0.00     0.00     0.00     2.00     0.00   12.00  12.00   0.00</a:t>
            </a:r>
          </a:p>
          <a:p>
            <a:r>
              <a:rPr lang="en-US" altLang="zh-CN" sz="1200" smtClean="0"/>
              <a:t>sda5              0.01     2.29  0.03  0.62     0.66    23.25    36.71     0.00    0.98   0.37   0.02</a:t>
            </a:r>
          </a:p>
          <a:p>
            <a:r>
              <a:rPr lang="en-US" altLang="zh-CN" sz="1200" smtClean="0"/>
              <a:t>sda6              0.10    33.99  0.56  6.22    39.59   321.69    53.32     0.03    3.88   0.42   0.28</a:t>
            </a:r>
            <a:endParaRPr lang="zh-CN" altLang="en-US" sz="12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网络</a:t>
            </a:r>
            <a:r>
              <a:rPr lang="en-US" altLang="zh-CN" smtClean="0"/>
              <a:t>IO</a:t>
            </a:r>
            <a:r>
              <a:rPr lang="zh-CN" altLang="en-US" smtClean="0"/>
              <a:t>消耗分析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764904"/>
          </a:xfrm>
        </p:spPr>
        <p:txBody>
          <a:bodyPr>
            <a:normAutofit/>
          </a:bodyPr>
          <a:lstStyle/>
          <a:p>
            <a:r>
              <a:rPr lang="pt-BR" altLang="zh-CN" sz="1600" smtClean="0">
                <a:solidFill>
                  <a:srgbClr val="FF0000"/>
                </a:solidFill>
              </a:rPr>
              <a:t>cat /proc/interrupts</a:t>
            </a:r>
            <a:r>
              <a:rPr lang="zh-CN" altLang="en-US" sz="1600" smtClean="0"/>
              <a:t>：查看网卡中断是否均衡分配到各</a:t>
            </a:r>
            <a:r>
              <a:rPr lang="pt-BR" altLang="zh-CN" sz="1600" smtClean="0"/>
              <a:t>CPU</a:t>
            </a:r>
          </a:p>
          <a:p>
            <a:pPr lvl="1"/>
            <a:r>
              <a:rPr lang="zh-CN" altLang="en-US" sz="1600" smtClean="0">
                <a:solidFill>
                  <a:srgbClr val="FF0000"/>
                </a:solidFill>
              </a:rPr>
              <a:t>只分配到一个</a:t>
            </a:r>
            <a:r>
              <a:rPr lang="pt-BR" altLang="zh-CN" sz="1600" smtClean="0">
                <a:solidFill>
                  <a:srgbClr val="FF0000"/>
                </a:solidFill>
              </a:rPr>
              <a:t>CPU</a:t>
            </a:r>
            <a:r>
              <a:rPr lang="zh-CN" altLang="pt-BR" sz="1600" smtClean="0"/>
              <a:t>：</a:t>
            </a:r>
            <a:r>
              <a:rPr lang="zh-CN" altLang="en-US" sz="1600" smtClean="0"/>
              <a:t>修改</a:t>
            </a:r>
            <a:r>
              <a:rPr lang="pt-BR" altLang="zh-CN" sz="1600" smtClean="0"/>
              <a:t>kernel</a:t>
            </a:r>
            <a:r>
              <a:rPr lang="zh-CN" altLang="pt-BR" sz="1600" smtClean="0"/>
              <a:t>，</a:t>
            </a:r>
            <a:r>
              <a:rPr lang="zh-CN" altLang="en-US" sz="1600" smtClean="0"/>
              <a:t>或用支持</a:t>
            </a:r>
            <a:r>
              <a:rPr lang="pt-BR" altLang="zh-CN" sz="1600" smtClean="0"/>
              <a:t>MSI-X</a:t>
            </a:r>
            <a:r>
              <a:rPr lang="zh-CN" altLang="en-US" sz="1600" smtClean="0"/>
              <a:t>网卡</a:t>
            </a:r>
            <a:endParaRPr lang="en-US" altLang="zh-CN" sz="1600" smtClean="0"/>
          </a:p>
          <a:p>
            <a:r>
              <a:rPr lang="en-US" altLang="zh-CN" sz="1600" smtClean="0">
                <a:solidFill>
                  <a:srgbClr val="FF0000"/>
                </a:solidFill>
              </a:rPr>
              <a:t>tcpdump</a:t>
            </a:r>
            <a:r>
              <a:rPr lang="en-US" altLang="zh-CN" sz="1600" smtClean="0"/>
              <a:t> -i eth0 -s 0 -l -w - dst port 11214 | strings | grep test_</a:t>
            </a:r>
            <a:endParaRPr lang="pt-BR" altLang="zh-CN" sz="1600" smtClean="0"/>
          </a:p>
          <a:p>
            <a:r>
              <a:rPr lang="pt-BR" altLang="zh-CN" sz="1600" smtClean="0">
                <a:solidFill>
                  <a:srgbClr val="FF0000"/>
                </a:solidFill>
              </a:rPr>
              <a:t>sar -n ALL 1 2</a:t>
            </a:r>
            <a:r>
              <a:rPr lang="zh-CN" altLang="en-US" sz="1600" smtClean="0"/>
              <a:t>：统计收发包成功</a:t>
            </a:r>
            <a:r>
              <a:rPr lang="zh-CN" altLang="en-US" sz="1600" smtClean="0">
                <a:solidFill>
                  <a:srgbClr val="FF0000"/>
                </a:solidFill>
              </a:rPr>
              <a:t>失败数量</a:t>
            </a:r>
            <a:endParaRPr lang="pt-BR" altLang="zh-CN" sz="1600" smtClean="0">
              <a:solidFill>
                <a:srgbClr val="FF0000"/>
              </a:solidFill>
            </a:endParaRPr>
          </a:p>
          <a:p>
            <a:pPr lvl="1"/>
            <a:r>
              <a:rPr lang="zh-CN" altLang="en-US" sz="1400" smtClean="0"/>
              <a:t>网卡成功接包、发包信息</a:t>
            </a:r>
          </a:p>
          <a:p>
            <a:pPr lvl="1"/>
            <a:r>
              <a:rPr lang="zh-CN" altLang="en-US" sz="1400" smtClean="0"/>
              <a:t>网卡失败接包、发包信息</a:t>
            </a:r>
            <a:r>
              <a:rPr lang="en-US" altLang="zh-CN" sz="1400" smtClean="0"/>
              <a:t>(</a:t>
            </a:r>
            <a:r>
              <a:rPr lang="en-US" altLang="zh-CN" sz="1400" smtClean="0">
                <a:solidFill>
                  <a:srgbClr val="FF0000"/>
                </a:solidFill>
              </a:rPr>
              <a:t>ping</a:t>
            </a:r>
            <a:r>
              <a:rPr lang="en-US" altLang="zh-CN" sz="1400" smtClean="0"/>
              <a:t>)</a:t>
            </a:r>
            <a:endParaRPr lang="zh-CN" altLang="en-US" sz="1400" smtClean="0"/>
          </a:p>
          <a:p>
            <a:pPr lvl="1"/>
            <a:r>
              <a:rPr lang="en-US" altLang="zh-CN" sz="1400" smtClean="0"/>
              <a:t>socket</a:t>
            </a:r>
            <a:r>
              <a:rPr lang="zh-CN" altLang="en-US" sz="1400" smtClean="0"/>
              <a:t>统计信息</a:t>
            </a:r>
            <a:endParaRPr lang="zh-CN" altLang="en-US" sz="1400"/>
          </a:p>
        </p:txBody>
      </p:sp>
      <p:sp>
        <p:nvSpPr>
          <p:cNvPr id="5" name="矩形 4"/>
          <p:cNvSpPr/>
          <p:nvPr/>
        </p:nvSpPr>
        <p:spPr>
          <a:xfrm>
            <a:off x="971600" y="3573016"/>
            <a:ext cx="7920880" cy="30469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1200" smtClean="0"/>
              <a:t>18</a:t>
            </a:r>
            <a:r>
              <a:rPr lang="zh-CN" altLang="en-US" sz="1200" smtClean="0"/>
              <a:t>时</a:t>
            </a:r>
            <a:r>
              <a:rPr lang="en-US" altLang="zh-CN" sz="1200" smtClean="0"/>
              <a:t>38</a:t>
            </a:r>
            <a:r>
              <a:rPr lang="zh-CN" altLang="en-US" sz="1200" smtClean="0"/>
              <a:t>分</a:t>
            </a:r>
            <a:r>
              <a:rPr lang="en-US" altLang="zh-CN" sz="1200" smtClean="0"/>
              <a:t>08</a:t>
            </a:r>
            <a:r>
              <a:rPr lang="zh-CN" altLang="en-US" sz="1200" smtClean="0"/>
              <a:t>秒     </a:t>
            </a:r>
            <a:r>
              <a:rPr lang="en-US" altLang="zh-CN" sz="1200" smtClean="0"/>
              <a:t>IFACE   rxpck/s   txpck/s   rxbyt/s   txbyt/s   rxcmp/s   txcmp/s  rxmcst/s</a:t>
            </a:r>
          </a:p>
          <a:p>
            <a:r>
              <a:rPr lang="en-US" altLang="zh-CN" sz="1200" smtClean="0"/>
              <a:t>18</a:t>
            </a:r>
            <a:r>
              <a:rPr lang="zh-CN" altLang="en-US" sz="1200" smtClean="0"/>
              <a:t>时</a:t>
            </a:r>
            <a:r>
              <a:rPr lang="en-US" altLang="zh-CN" sz="1200" smtClean="0"/>
              <a:t>38</a:t>
            </a:r>
            <a:r>
              <a:rPr lang="zh-CN" altLang="en-US" sz="1200" smtClean="0"/>
              <a:t>分</a:t>
            </a:r>
            <a:r>
              <a:rPr lang="en-US" altLang="zh-CN" sz="1200" smtClean="0"/>
              <a:t>09</a:t>
            </a:r>
            <a:r>
              <a:rPr lang="zh-CN" altLang="en-US" sz="1200" smtClean="0"/>
              <a:t>秒        </a:t>
            </a:r>
            <a:r>
              <a:rPr lang="en-US" altLang="zh-CN" sz="1200" smtClean="0"/>
              <a:t>lo      0.00      0.00      0.00      0.00      0.00      0.00      0.00</a:t>
            </a:r>
          </a:p>
          <a:p>
            <a:r>
              <a:rPr lang="en-US" altLang="zh-CN" sz="1200" smtClean="0"/>
              <a:t>18</a:t>
            </a:r>
            <a:r>
              <a:rPr lang="zh-CN" altLang="en-US" sz="1200" smtClean="0"/>
              <a:t>时</a:t>
            </a:r>
            <a:r>
              <a:rPr lang="en-US" altLang="zh-CN" sz="1200" smtClean="0"/>
              <a:t>38</a:t>
            </a:r>
            <a:r>
              <a:rPr lang="zh-CN" altLang="en-US" sz="1200" smtClean="0"/>
              <a:t>分</a:t>
            </a:r>
            <a:r>
              <a:rPr lang="en-US" altLang="zh-CN" sz="1200" smtClean="0"/>
              <a:t>09</a:t>
            </a:r>
            <a:r>
              <a:rPr lang="zh-CN" altLang="en-US" sz="1200" smtClean="0"/>
              <a:t>秒      </a:t>
            </a:r>
            <a:r>
              <a:rPr lang="en-US" altLang="zh-CN" sz="1200" smtClean="0"/>
              <a:t>eth0    581.00    703.00 107914.00  89316.00      0.00      0.00      0.00</a:t>
            </a:r>
          </a:p>
          <a:p>
            <a:r>
              <a:rPr lang="en-US" altLang="zh-CN" sz="1200" smtClean="0"/>
              <a:t>18</a:t>
            </a:r>
            <a:r>
              <a:rPr lang="zh-CN" altLang="en-US" sz="1200" smtClean="0"/>
              <a:t>时</a:t>
            </a:r>
            <a:r>
              <a:rPr lang="en-US" altLang="zh-CN" sz="1200" smtClean="0"/>
              <a:t>38</a:t>
            </a:r>
            <a:r>
              <a:rPr lang="zh-CN" altLang="en-US" sz="1200" smtClean="0"/>
              <a:t>分</a:t>
            </a:r>
            <a:r>
              <a:rPr lang="en-US" altLang="zh-CN" sz="1200" smtClean="0"/>
              <a:t>09</a:t>
            </a:r>
            <a:r>
              <a:rPr lang="zh-CN" altLang="en-US" sz="1200" smtClean="0"/>
              <a:t>秒      </a:t>
            </a:r>
            <a:r>
              <a:rPr lang="en-US" altLang="zh-CN" sz="1200" smtClean="0"/>
              <a:t>eth1      8.00      0.00    512.00      0.00      0.00      0.00      0.00</a:t>
            </a:r>
          </a:p>
          <a:p>
            <a:r>
              <a:rPr lang="en-US" altLang="zh-CN" sz="1200" smtClean="0"/>
              <a:t>18</a:t>
            </a:r>
            <a:r>
              <a:rPr lang="zh-CN" altLang="en-US" sz="1200" smtClean="0"/>
              <a:t>时</a:t>
            </a:r>
            <a:r>
              <a:rPr lang="en-US" altLang="zh-CN" sz="1200" smtClean="0"/>
              <a:t>38</a:t>
            </a:r>
            <a:r>
              <a:rPr lang="zh-CN" altLang="en-US" sz="1200" smtClean="0"/>
              <a:t>分</a:t>
            </a:r>
            <a:r>
              <a:rPr lang="en-US" altLang="zh-CN" sz="1200" smtClean="0"/>
              <a:t>09</a:t>
            </a:r>
            <a:r>
              <a:rPr lang="zh-CN" altLang="en-US" sz="1200" smtClean="0"/>
              <a:t>秒      </a:t>
            </a:r>
            <a:r>
              <a:rPr lang="en-US" altLang="zh-CN" sz="1200" smtClean="0"/>
              <a:t>usb0      0.00      0.00      0.00      0.00      0.00      0.00      0.00</a:t>
            </a:r>
          </a:p>
          <a:p>
            <a:endParaRPr lang="en-US" altLang="zh-CN" sz="1200" smtClean="0"/>
          </a:p>
          <a:p>
            <a:r>
              <a:rPr lang="en-US" altLang="zh-CN" sz="1200" smtClean="0"/>
              <a:t>18</a:t>
            </a:r>
            <a:r>
              <a:rPr lang="zh-CN" altLang="en-US" sz="1200" smtClean="0"/>
              <a:t>时</a:t>
            </a:r>
            <a:r>
              <a:rPr lang="en-US" altLang="zh-CN" sz="1200" smtClean="0"/>
              <a:t>38</a:t>
            </a:r>
            <a:r>
              <a:rPr lang="zh-CN" altLang="en-US" sz="1200" smtClean="0"/>
              <a:t>分</a:t>
            </a:r>
            <a:r>
              <a:rPr lang="en-US" altLang="zh-CN" sz="1200" smtClean="0"/>
              <a:t>08</a:t>
            </a:r>
            <a:r>
              <a:rPr lang="zh-CN" altLang="en-US" sz="1200" smtClean="0"/>
              <a:t>秒     </a:t>
            </a:r>
            <a:r>
              <a:rPr lang="en-US" altLang="zh-CN" sz="1200" smtClean="0"/>
              <a:t>IFACE   rxerr/s   txerr/s    coll/s  rxdrop/s  txdrop/s  txcarr/s  rxfram/s  rxfifo/s  txfifo/s</a:t>
            </a:r>
          </a:p>
          <a:p>
            <a:r>
              <a:rPr lang="en-US" altLang="zh-CN" sz="1200" smtClean="0"/>
              <a:t>18</a:t>
            </a:r>
            <a:r>
              <a:rPr lang="zh-CN" altLang="en-US" sz="1200" smtClean="0"/>
              <a:t>时</a:t>
            </a:r>
            <a:r>
              <a:rPr lang="en-US" altLang="zh-CN" sz="1200" smtClean="0"/>
              <a:t>38</a:t>
            </a:r>
            <a:r>
              <a:rPr lang="zh-CN" altLang="en-US" sz="1200" smtClean="0"/>
              <a:t>分</a:t>
            </a:r>
            <a:r>
              <a:rPr lang="en-US" altLang="zh-CN" sz="1200" smtClean="0"/>
              <a:t>09</a:t>
            </a:r>
            <a:r>
              <a:rPr lang="zh-CN" altLang="en-US" sz="1200" smtClean="0"/>
              <a:t>秒        </a:t>
            </a:r>
            <a:r>
              <a:rPr lang="en-US" altLang="zh-CN" sz="1200" smtClean="0"/>
              <a:t>lo      0.00      0.00      0.00      0.00      0.00      0.00      0.00      0.00      0.00</a:t>
            </a:r>
          </a:p>
          <a:p>
            <a:r>
              <a:rPr lang="en-US" altLang="zh-CN" sz="1200" smtClean="0"/>
              <a:t>18</a:t>
            </a:r>
            <a:r>
              <a:rPr lang="zh-CN" altLang="en-US" sz="1200" smtClean="0"/>
              <a:t>时</a:t>
            </a:r>
            <a:r>
              <a:rPr lang="en-US" altLang="zh-CN" sz="1200" smtClean="0"/>
              <a:t>38</a:t>
            </a:r>
            <a:r>
              <a:rPr lang="zh-CN" altLang="en-US" sz="1200" smtClean="0"/>
              <a:t>分</a:t>
            </a:r>
            <a:r>
              <a:rPr lang="en-US" altLang="zh-CN" sz="1200" smtClean="0"/>
              <a:t>09</a:t>
            </a:r>
            <a:r>
              <a:rPr lang="zh-CN" altLang="en-US" sz="1200" smtClean="0"/>
              <a:t>秒      </a:t>
            </a:r>
            <a:r>
              <a:rPr lang="en-US" altLang="zh-CN" sz="1200" smtClean="0"/>
              <a:t>eth0      0.00      0.00      0.00      0.00      0.00      0.00      0.00      0.00      0.00</a:t>
            </a:r>
          </a:p>
          <a:p>
            <a:r>
              <a:rPr lang="en-US" altLang="zh-CN" sz="1200" smtClean="0"/>
              <a:t>18</a:t>
            </a:r>
            <a:r>
              <a:rPr lang="zh-CN" altLang="en-US" sz="1200" smtClean="0"/>
              <a:t>时</a:t>
            </a:r>
            <a:r>
              <a:rPr lang="en-US" altLang="zh-CN" sz="1200" smtClean="0"/>
              <a:t>38</a:t>
            </a:r>
            <a:r>
              <a:rPr lang="zh-CN" altLang="en-US" sz="1200" smtClean="0"/>
              <a:t>分</a:t>
            </a:r>
            <a:r>
              <a:rPr lang="en-US" altLang="zh-CN" sz="1200" smtClean="0"/>
              <a:t>09</a:t>
            </a:r>
            <a:r>
              <a:rPr lang="zh-CN" altLang="en-US" sz="1200" smtClean="0"/>
              <a:t>秒      </a:t>
            </a:r>
            <a:r>
              <a:rPr lang="en-US" altLang="zh-CN" sz="1200" smtClean="0"/>
              <a:t>eth1      0.00      0.00      0.00      0.00      0.00      0.00      0.00      0.00      0.00</a:t>
            </a:r>
          </a:p>
          <a:p>
            <a:r>
              <a:rPr lang="en-US" altLang="zh-CN" sz="1200" smtClean="0"/>
              <a:t>18</a:t>
            </a:r>
            <a:r>
              <a:rPr lang="zh-CN" altLang="en-US" sz="1200" smtClean="0"/>
              <a:t>时</a:t>
            </a:r>
            <a:r>
              <a:rPr lang="en-US" altLang="zh-CN" sz="1200" smtClean="0"/>
              <a:t>38</a:t>
            </a:r>
            <a:r>
              <a:rPr lang="zh-CN" altLang="en-US" sz="1200" smtClean="0"/>
              <a:t>分</a:t>
            </a:r>
            <a:r>
              <a:rPr lang="en-US" altLang="zh-CN" sz="1200" smtClean="0"/>
              <a:t>09</a:t>
            </a:r>
            <a:r>
              <a:rPr lang="zh-CN" altLang="en-US" sz="1200" smtClean="0"/>
              <a:t>秒      </a:t>
            </a:r>
            <a:r>
              <a:rPr lang="en-US" altLang="zh-CN" sz="1200" smtClean="0"/>
              <a:t>usb0      0.00      0.00      0.00      0.00      0.00      0.00      0.00      0.00      0.00</a:t>
            </a:r>
          </a:p>
          <a:p>
            <a:endParaRPr lang="en-US" altLang="zh-CN" sz="1200" smtClean="0"/>
          </a:p>
          <a:p>
            <a:r>
              <a:rPr lang="en-US" altLang="zh-CN" sz="1200" smtClean="0"/>
              <a:t>18</a:t>
            </a:r>
            <a:r>
              <a:rPr lang="zh-CN" altLang="en-US" sz="1200" smtClean="0"/>
              <a:t>时</a:t>
            </a:r>
            <a:r>
              <a:rPr lang="en-US" altLang="zh-CN" sz="1200" smtClean="0"/>
              <a:t>38</a:t>
            </a:r>
            <a:r>
              <a:rPr lang="zh-CN" altLang="en-US" sz="1200" smtClean="0"/>
              <a:t>分</a:t>
            </a:r>
            <a:r>
              <a:rPr lang="en-US" altLang="zh-CN" sz="1200" smtClean="0"/>
              <a:t>08</a:t>
            </a:r>
            <a:r>
              <a:rPr lang="zh-CN" altLang="en-US" sz="1200" smtClean="0"/>
              <a:t>秒    </a:t>
            </a:r>
            <a:r>
              <a:rPr lang="en-US" altLang="zh-CN" sz="1200" smtClean="0"/>
              <a:t>call/s retrans/s    read/s   write/s  access/s  getatt/s</a:t>
            </a:r>
          </a:p>
          <a:p>
            <a:r>
              <a:rPr lang="en-US" altLang="zh-CN" sz="1200" smtClean="0"/>
              <a:t>18</a:t>
            </a:r>
            <a:r>
              <a:rPr lang="zh-CN" altLang="en-US" sz="1200" smtClean="0"/>
              <a:t>时</a:t>
            </a:r>
            <a:r>
              <a:rPr lang="en-US" altLang="zh-CN" sz="1200" smtClean="0"/>
              <a:t>38</a:t>
            </a:r>
            <a:r>
              <a:rPr lang="zh-CN" altLang="en-US" sz="1200" smtClean="0"/>
              <a:t>分</a:t>
            </a:r>
            <a:r>
              <a:rPr lang="en-US" altLang="zh-CN" sz="1200" smtClean="0"/>
              <a:t>09</a:t>
            </a:r>
            <a:r>
              <a:rPr lang="zh-CN" altLang="en-US" sz="1200" smtClean="0"/>
              <a:t>秒      </a:t>
            </a:r>
            <a:r>
              <a:rPr lang="en-US" altLang="zh-CN" sz="1200" smtClean="0"/>
              <a:t>0.00      0.00      0.00      0.00      0.00      0.00</a:t>
            </a:r>
            <a:endParaRPr lang="zh-CN" altLang="en-US" sz="12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总结</a:t>
            </a:r>
            <a:r>
              <a:rPr lang="en-US" altLang="zh-CN" smtClean="0"/>
              <a:t>5</a:t>
            </a:r>
            <a:r>
              <a:rPr lang="zh-CN" altLang="en-US" smtClean="0"/>
              <a:t>下</a:t>
            </a:r>
            <a:r>
              <a:rPr lang="en-US" altLang="zh-CN" smtClean="0"/>
              <a:t>:Linux</a:t>
            </a:r>
            <a:r>
              <a:rPr lang="zh-CN" altLang="en-US" smtClean="0"/>
              <a:t>监测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Autofit/>
          </a:bodyPr>
          <a:lstStyle/>
          <a:p>
            <a:r>
              <a:rPr lang="en-US" altLang="zh-CN" sz="1500" smtClean="0"/>
              <a:t>CPU</a:t>
            </a:r>
            <a:r>
              <a:rPr lang="zh-CN" altLang="en-US" sz="1500" smtClean="0"/>
              <a:t>消耗分析</a:t>
            </a:r>
          </a:p>
          <a:p>
            <a:pPr lvl="1"/>
            <a:r>
              <a:rPr lang="en-US" altLang="zh-CN" sz="1500" smtClean="0">
                <a:solidFill>
                  <a:srgbClr val="FF0000"/>
                </a:solidFill>
              </a:rPr>
              <a:t>top</a:t>
            </a:r>
            <a:r>
              <a:rPr lang="zh-CN" altLang="en-US" sz="1500" smtClean="0"/>
              <a:t> ：进程</a:t>
            </a:r>
            <a:r>
              <a:rPr lang="en-US" altLang="zh-CN" sz="1500" smtClean="0"/>
              <a:t>/</a:t>
            </a:r>
            <a:r>
              <a:rPr lang="zh-CN" altLang="en-US" sz="1500" smtClean="0"/>
              <a:t>线程</a:t>
            </a:r>
          </a:p>
          <a:p>
            <a:pPr lvl="2"/>
            <a:r>
              <a:rPr lang="en-US" altLang="zh-CN" sz="1500" smtClean="0">
                <a:solidFill>
                  <a:srgbClr val="FF0000"/>
                </a:solidFill>
              </a:rPr>
              <a:t>us</a:t>
            </a:r>
            <a:r>
              <a:rPr lang="zh-CN" altLang="en-US" sz="1500" smtClean="0">
                <a:solidFill>
                  <a:srgbClr val="FF0000"/>
                </a:solidFill>
              </a:rPr>
              <a:t>高：线程粒度大，</a:t>
            </a:r>
            <a:r>
              <a:rPr lang="en-US" altLang="zh-CN" sz="1500" smtClean="0">
                <a:solidFill>
                  <a:srgbClr val="FF0000"/>
                </a:solidFill>
              </a:rPr>
              <a:t>GC</a:t>
            </a:r>
            <a:r>
              <a:rPr lang="zh-CN" altLang="en-US" sz="1500" smtClean="0">
                <a:solidFill>
                  <a:srgbClr val="FF0000"/>
                </a:solidFill>
              </a:rPr>
              <a:t>频繁，配合</a:t>
            </a:r>
            <a:r>
              <a:rPr lang="en-US" altLang="zh-CN" sz="1500" smtClean="0">
                <a:solidFill>
                  <a:srgbClr val="FF0000"/>
                </a:solidFill>
              </a:rPr>
              <a:t>jstack</a:t>
            </a:r>
            <a:r>
              <a:rPr lang="zh-CN" altLang="en-US" sz="1500" smtClean="0">
                <a:solidFill>
                  <a:srgbClr val="FF0000"/>
                </a:solidFill>
              </a:rPr>
              <a:t>定位线程</a:t>
            </a:r>
          </a:p>
          <a:p>
            <a:pPr lvl="2"/>
            <a:r>
              <a:rPr lang="en-US" altLang="zh-CN" sz="1500" smtClean="0">
                <a:solidFill>
                  <a:srgbClr val="FF0000"/>
                </a:solidFill>
              </a:rPr>
              <a:t>sy</a:t>
            </a:r>
            <a:r>
              <a:rPr lang="zh-CN" altLang="en-US" sz="1500" smtClean="0">
                <a:solidFill>
                  <a:srgbClr val="FF0000"/>
                </a:solidFill>
              </a:rPr>
              <a:t>高：线程粒度小，</a:t>
            </a:r>
            <a:r>
              <a:rPr lang="en-US" altLang="zh-CN" sz="1500" smtClean="0">
                <a:solidFill>
                  <a:srgbClr val="FF0000"/>
                </a:solidFill>
              </a:rPr>
              <a:t>IO</a:t>
            </a:r>
            <a:r>
              <a:rPr lang="zh-CN" altLang="en-US" sz="1500" smtClean="0">
                <a:solidFill>
                  <a:srgbClr val="FF0000"/>
                </a:solidFill>
              </a:rPr>
              <a:t>等待，配合</a:t>
            </a:r>
            <a:r>
              <a:rPr lang="en-US" altLang="zh-CN" sz="1500" smtClean="0">
                <a:solidFill>
                  <a:srgbClr val="FF0000"/>
                </a:solidFill>
              </a:rPr>
              <a:t>jstack</a:t>
            </a:r>
            <a:r>
              <a:rPr lang="zh-CN" altLang="en-US" sz="1500" smtClean="0">
                <a:solidFill>
                  <a:srgbClr val="FF0000"/>
                </a:solidFill>
              </a:rPr>
              <a:t>定位线程</a:t>
            </a:r>
          </a:p>
          <a:p>
            <a:pPr lvl="1"/>
            <a:r>
              <a:rPr lang="en-US" altLang="zh-CN" sz="1500" smtClean="0">
                <a:solidFill>
                  <a:srgbClr val="FF0000"/>
                </a:solidFill>
              </a:rPr>
              <a:t>vmstat -1</a:t>
            </a:r>
            <a:r>
              <a:rPr lang="zh-CN" altLang="en-US" sz="1500" smtClean="0"/>
              <a:t> ：采样</a:t>
            </a:r>
          </a:p>
          <a:p>
            <a:pPr lvl="1"/>
            <a:r>
              <a:rPr lang="en-US" altLang="zh-CN" sz="1500" smtClean="0">
                <a:solidFill>
                  <a:srgbClr val="FF0000"/>
                </a:solidFill>
              </a:rPr>
              <a:t>sar</a:t>
            </a:r>
            <a:r>
              <a:rPr lang="zh-CN" altLang="en-US" sz="1500" smtClean="0"/>
              <a:t> ：历史</a:t>
            </a:r>
          </a:p>
          <a:p>
            <a:r>
              <a:rPr lang="zh-CN" altLang="en-US" sz="1500" smtClean="0"/>
              <a:t>内存消耗分析</a:t>
            </a:r>
          </a:p>
          <a:p>
            <a:pPr lvl="1"/>
            <a:r>
              <a:rPr lang="en-US" altLang="zh-CN" sz="1500" smtClean="0">
                <a:solidFill>
                  <a:srgbClr val="FF0000"/>
                </a:solidFill>
              </a:rPr>
              <a:t>vmstat</a:t>
            </a:r>
            <a:r>
              <a:rPr lang="zh-CN" altLang="en-US" sz="1500" smtClean="0"/>
              <a:t> ：弱点是不能分析进程内存</a:t>
            </a:r>
          </a:p>
          <a:p>
            <a:pPr lvl="2"/>
            <a:r>
              <a:rPr lang="en-US" altLang="zh-CN" sz="1500" smtClean="0"/>
              <a:t>swpd</a:t>
            </a:r>
            <a:r>
              <a:rPr lang="zh-CN" altLang="en-US" sz="1500" smtClean="0"/>
              <a:t>高：</a:t>
            </a:r>
            <a:r>
              <a:rPr lang="en-US" altLang="zh-CN" sz="1500" smtClean="0"/>
              <a:t>JVM</a:t>
            </a:r>
            <a:r>
              <a:rPr lang="zh-CN" altLang="en-US" sz="1500" smtClean="0"/>
              <a:t>内存大，线程多，</a:t>
            </a:r>
            <a:r>
              <a:rPr lang="en-US" altLang="zh-CN" sz="1500" smtClean="0"/>
              <a:t>ByteBuffer</a:t>
            </a:r>
            <a:r>
              <a:rPr lang="zh-CN" altLang="en-US" sz="1500" smtClean="0"/>
              <a:t>多</a:t>
            </a:r>
          </a:p>
          <a:p>
            <a:pPr lvl="1"/>
            <a:r>
              <a:rPr lang="en-US" altLang="zh-CN" sz="1500" smtClean="0">
                <a:solidFill>
                  <a:srgbClr val="FF0000"/>
                </a:solidFill>
              </a:rPr>
              <a:t>sar -r</a:t>
            </a:r>
            <a:r>
              <a:rPr lang="zh-CN" altLang="en-US" sz="1500" smtClean="0"/>
              <a:t> ：可分析历史，弱点是不能分析进程内存</a:t>
            </a:r>
          </a:p>
          <a:p>
            <a:pPr lvl="1"/>
            <a:r>
              <a:rPr lang="en-US" altLang="zh-CN" sz="1500" smtClean="0">
                <a:solidFill>
                  <a:srgbClr val="FF0000"/>
                </a:solidFill>
              </a:rPr>
              <a:t>top</a:t>
            </a:r>
            <a:r>
              <a:rPr lang="zh-CN" altLang="en-US" sz="1500" smtClean="0"/>
              <a:t>：弱点是仅显示实际内存占用</a:t>
            </a:r>
          </a:p>
          <a:p>
            <a:r>
              <a:rPr lang="zh-CN" altLang="en-US" sz="1500" smtClean="0"/>
              <a:t>文件</a:t>
            </a:r>
            <a:r>
              <a:rPr lang="en-US" altLang="zh-CN" sz="1500" smtClean="0"/>
              <a:t>IO</a:t>
            </a:r>
            <a:r>
              <a:rPr lang="zh-CN" altLang="en-US" sz="1500" smtClean="0"/>
              <a:t>消耗分析</a:t>
            </a:r>
            <a:endParaRPr lang="en-US" altLang="zh-CN" sz="1500" smtClean="0"/>
          </a:p>
          <a:p>
            <a:pPr lvl="1"/>
            <a:r>
              <a:rPr lang="en-US" altLang="zh-CN" sz="1500" smtClean="0">
                <a:solidFill>
                  <a:srgbClr val="FF0000"/>
                </a:solidFill>
              </a:rPr>
              <a:t>iostat -x</a:t>
            </a:r>
          </a:p>
          <a:p>
            <a:pPr lvl="2"/>
            <a:r>
              <a:rPr lang="en-US" altLang="zh-CN" sz="1500" smtClean="0">
                <a:solidFill>
                  <a:srgbClr val="FF0000"/>
                </a:solidFill>
              </a:rPr>
              <a:t>iowait</a:t>
            </a:r>
            <a:r>
              <a:rPr lang="zh-CN" altLang="en-US" sz="1500" smtClean="0">
                <a:solidFill>
                  <a:srgbClr val="FF0000"/>
                </a:solidFill>
              </a:rPr>
              <a:t>高：文件读写长，磁盘</a:t>
            </a:r>
            <a:r>
              <a:rPr lang="en-US" altLang="zh-CN" sz="1500" smtClean="0">
                <a:solidFill>
                  <a:srgbClr val="FF0000"/>
                </a:solidFill>
              </a:rPr>
              <a:t>/</a:t>
            </a:r>
            <a:r>
              <a:rPr lang="zh-CN" altLang="en-US" sz="1500" smtClean="0">
                <a:solidFill>
                  <a:srgbClr val="FF0000"/>
                </a:solidFill>
              </a:rPr>
              <a:t>文件系统慢，文件太大，配合</a:t>
            </a:r>
            <a:r>
              <a:rPr lang="en-US" altLang="zh-CN" sz="1500" smtClean="0">
                <a:solidFill>
                  <a:srgbClr val="FF0000"/>
                </a:solidFill>
              </a:rPr>
              <a:t>jstack</a:t>
            </a:r>
            <a:r>
              <a:rPr lang="zh-CN" altLang="en-US" sz="1500" smtClean="0">
                <a:solidFill>
                  <a:srgbClr val="FF0000"/>
                </a:solidFill>
              </a:rPr>
              <a:t>定位线程</a:t>
            </a:r>
          </a:p>
          <a:p>
            <a:r>
              <a:rPr lang="zh-CN" altLang="en-US" sz="1500" smtClean="0"/>
              <a:t>网络</a:t>
            </a:r>
            <a:r>
              <a:rPr lang="en-US" altLang="zh-CN" sz="1500" smtClean="0"/>
              <a:t>IO</a:t>
            </a:r>
            <a:r>
              <a:rPr lang="zh-CN" altLang="en-US" sz="1500" smtClean="0"/>
              <a:t>消耗分析</a:t>
            </a:r>
          </a:p>
          <a:p>
            <a:pPr lvl="1"/>
            <a:r>
              <a:rPr lang="en-US" altLang="zh-CN" sz="1500" smtClean="0">
                <a:solidFill>
                  <a:srgbClr val="FF0000"/>
                </a:solidFill>
              </a:rPr>
              <a:t>cat /proc/interrupts</a:t>
            </a:r>
            <a:r>
              <a:rPr lang="zh-CN" altLang="en-US" sz="1500" smtClean="0"/>
              <a:t>：查看网卡中断是否均衡分配到各</a:t>
            </a:r>
            <a:r>
              <a:rPr lang="en-US" altLang="zh-CN" sz="1500" smtClean="0"/>
              <a:t>CPU:</a:t>
            </a:r>
            <a:r>
              <a:rPr lang="zh-CN" altLang="en-US" sz="1500" smtClean="0"/>
              <a:t>修改</a:t>
            </a:r>
            <a:r>
              <a:rPr lang="en-US" altLang="zh-CN" sz="1500" smtClean="0"/>
              <a:t>kernel/MSI-X</a:t>
            </a:r>
            <a:r>
              <a:rPr lang="zh-CN" altLang="en-US" sz="1500" smtClean="0"/>
              <a:t>网卡</a:t>
            </a:r>
          </a:p>
          <a:p>
            <a:pPr lvl="1"/>
            <a:r>
              <a:rPr lang="en-US" altLang="zh-CN" sz="1500" smtClean="0">
                <a:solidFill>
                  <a:srgbClr val="FF0000"/>
                </a:solidFill>
              </a:rPr>
              <a:t>tcpdump -i eth0 -s 0 -l -w - dst port 11214 | strings | grep test_</a:t>
            </a:r>
          </a:p>
          <a:p>
            <a:pPr lvl="1"/>
            <a:r>
              <a:rPr lang="en-US" altLang="zh-CN" sz="1500" smtClean="0">
                <a:solidFill>
                  <a:srgbClr val="FF0000"/>
                </a:solidFill>
              </a:rPr>
              <a:t>sar -n ALL 1 2</a:t>
            </a:r>
            <a:r>
              <a:rPr lang="zh-CN" altLang="en-US" sz="1500" smtClean="0"/>
              <a:t>：只能统计收发包成功失败数量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 l="50945" t="15705" r="1806" b="18146"/>
          <a:stretch>
            <a:fillRect/>
          </a:stretch>
        </p:blipFill>
        <p:spPr bwMode="auto">
          <a:xfrm>
            <a:off x="6084168" y="1628800"/>
            <a:ext cx="2828886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导航</a:t>
            </a:r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smtClean="0">
                <a:solidFill>
                  <a:schemeClr val="bg1">
                    <a:lumMod val="65000"/>
                  </a:schemeClr>
                </a:solidFill>
              </a:rPr>
              <a:t>1.</a:t>
            </a:r>
            <a:r>
              <a:rPr lang="zh-CN" altLang="en-US" sz="2800" smtClean="0">
                <a:solidFill>
                  <a:schemeClr val="bg1">
                    <a:lumMod val="65000"/>
                  </a:schemeClr>
                </a:solidFill>
              </a:rPr>
              <a:t>怎么运行？编译装载执行机制</a:t>
            </a:r>
            <a:endParaRPr lang="en-US" altLang="zh-CN" sz="280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2800" smtClean="0">
                <a:solidFill>
                  <a:schemeClr val="bg1">
                    <a:lumMod val="65000"/>
                  </a:schemeClr>
                </a:solidFill>
              </a:rPr>
              <a:t>2.</a:t>
            </a:r>
            <a:r>
              <a:rPr lang="zh-CN" altLang="en-US" sz="2800" smtClean="0">
                <a:solidFill>
                  <a:schemeClr val="bg1">
                    <a:lumMod val="65000"/>
                  </a:schemeClr>
                </a:solidFill>
              </a:rPr>
              <a:t>怎么配置？</a:t>
            </a:r>
            <a:r>
              <a:rPr lang="en-US" altLang="zh-CN" sz="2800" smtClean="0">
                <a:solidFill>
                  <a:schemeClr val="bg1">
                    <a:lumMod val="65000"/>
                  </a:schemeClr>
                </a:solidFill>
              </a:rPr>
              <a:t>JVM</a:t>
            </a:r>
            <a:r>
              <a:rPr lang="zh-CN" altLang="en-US" sz="2800" smtClean="0">
                <a:solidFill>
                  <a:schemeClr val="bg1">
                    <a:lumMod val="65000"/>
                  </a:schemeClr>
                </a:solidFill>
              </a:rPr>
              <a:t>内存分代</a:t>
            </a:r>
            <a:endParaRPr lang="en-US" altLang="zh-CN" sz="280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2800" smtClean="0">
                <a:solidFill>
                  <a:schemeClr val="bg1">
                    <a:lumMod val="65000"/>
                  </a:schemeClr>
                </a:solidFill>
              </a:rPr>
              <a:t>3.</a:t>
            </a:r>
            <a:r>
              <a:rPr lang="zh-CN" altLang="en-US" sz="2800" smtClean="0">
                <a:solidFill>
                  <a:schemeClr val="bg1">
                    <a:lumMod val="65000"/>
                  </a:schemeClr>
                </a:solidFill>
              </a:rPr>
              <a:t>怎么配置？</a:t>
            </a:r>
            <a:r>
              <a:rPr lang="en-US" altLang="zh-CN" sz="2800" smtClean="0">
                <a:solidFill>
                  <a:schemeClr val="bg1">
                    <a:lumMod val="65000"/>
                  </a:schemeClr>
                </a:solidFill>
              </a:rPr>
              <a:t>GC</a:t>
            </a:r>
            <a:r>
              <a:rPr lang="zh-CN" altLang="en-US" sz="2800" smtClean="0">
                <a:solidFill>
                  <a:schemeClr val="bg1">
                    <a:lumMod val="65000"/>
                  </a:schemeClr>
                </a:solidFill>
              </a:rPr>
              <a:t>垃圾回收</a:t>
            </a:r>
            <a:endParaRPr lang="en-US" altLang="zh-CN" sz="280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2800" smtClean="0">
                <a:solidFill>
                  <a:schemeClr val="bg1">
                    <a:lumMod val="65000"/>
                  </a:schemeClr>
                </a:solidFill>
              </a:rPr>
              <a:t>4.</a:t>
            </a:r>
            <a:r>
              <a:rPr lang="zh-CN" altLang="en-US" sz="2800" smtClean="0">
                <a:solidFill>
                  <a:schemeClr val="bg1">
                    <a:lumMod val="65000"/>
                  </a:schemeClr>
                </a:solidFill>
              </a:rPr>
              <a:t>怎么监测？</a:t>
            </a:r>
            <a:r>
              <a:rPr lang="en-US" altLang="zh-CN" sz="2800" smtClean="0">
                <a:solidFill>
                  <a:schemeClr val="bg1">
                    <a:lumMod val="65000"/>
                  </a:schemeClr>
                </a:solidFill>
              </a:rPr>
              <a:t>JVM</a:t>
            </a:r>
            <a:r>
              <a:rPr lang="zh-CN" altLang="en-US" sz="2800" smtClean="0">
                <a:solidFill>
                  <a:schemeClr val="bg1">
                    <a:lumMod val="65000"/>
                  </a:schemeClr>
                </a:solidFill>
              </a:rPr>
              <a:t>监测工具</a:t>
            </a:r>
            <a:endParaRPr lang="en-US" altLang="zh-CN" sz="280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2800" smtClean="0">
                <a:solidFill>
                  <a:schemeClr val="bg1">
                    <a:lumMod val="65000"/>
                  </a:schemeClr>
                </a:solidFill>
              </a:rPr>
              <a:t>5.</a:t>
            </a:r>
            <a:r>
              <a:rPr lang="zh-CN" altLang="en-US" sz="2800" smtClean="0">
                <a:solidFill>
                  <a:schemeClr val="bg1">
                    <a:lumMod val="65000"/>
                  </a:schemeClr>
                </a:solidFill>
              </a:rPr>
              <a:t>怎么监测？</a:t>
            </a:r>
            <a:r>
              <a:rPr lang="en-US" altLang="zh-CN" sz="2800" smtClean="0">
                <a:solidFill>
                  <a:schemeClr val="bg1">
                    <a:lumMod val="65000"/>
                  </a:schemeClr>
                </a:solidFill>
              </a:rPr>
              <a:t>Linux</a:t>
            </a:r>
            <a:r>
              <a:rPr lang="zh-CN" altLang="en-US" sz="2800" smtClean="0">
                <a:solidFill>
                  <a:schemeClr val="bg1">
                    <a:lumMod val="65000"/>
                  </a:schemeClr>
                </a:solidFill>
              </a:rPr>
              <a:t>监测工具</a:t>
            </a:r>
            <a:endParaRPr lang="en-US" altLang="zh-CN" sz="280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2800" smtClean="0">
                <a:solidFill>
                  <a:srgbClr val="FF0000"/>
                </a:solidFill>
              </a:rPr>
              <a:t>6.</a:t>
            </a:r>
            <a:r>
              <a:rPr lang="zh-CN" altLang="en-US" sz="2800" smtClean="0">
                <a:solidFill>
                  <a:srgbClr val="FF0000"/>
                </a:solidFill>
              </a:rPr>
              <a:t>怎么调优？内存调优</a:t>
            </a:r>
            <a:endParaRPr lang="zh-CN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程序执行慢的原因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并发还是不并发</a:t>
            </a:r>
            <a:r>
              <a:rPr lang="en-US" altLang="zh-CN" smtClean="0"/>
              <a:t>?</a:t>
            </a:r>
          </a:p>
          <a:p>
            <a:pPr lvl="1"/>
            <a:r>
              <a:rPr lang="zh-CN" altLang="en-US" smtClean="0"/>
              <a:t>锁竞争激烈</a:t>
            </a:r>
            <a:endParaRPr lang="en-US" altLang="zh-CN" smtClean="0"/>
          </a:p>
          <a:p>
            <a:pPr lvl="1"/>
            <a:r>
              <a:rPr lang="zh-CN" altLang="en-US" smtClean="0"/>
              <a:t>单线程</a:t>
            </a:r>
            <a:endParaRPr lang="en-US" altLang="zh-CN" smtClean="0"/>
          </a:p>
          <a:p>
            <a:r>
              <a:rPr lang="zh-CN" altLang="en-US" smtClean="0"/>
              <a:t>量</a:t>
            </a:r>
            <a:endParaRPr lang="en-US" altLang="zh-CN" smtClean="0"/>
          </a:p>
          <a:p>
            <a:pPr lvl="1"/>
            <a:r>
              <a:rPr lang="zh-CN" altLang="en-US" smtClean="0"/>
              <a:t>数据量增长</a:t>
            </a:r>
            <a:endParaRPr lang="en-US" altLang="zh-CN" smtClean="0"/>
          </a:p>
          <a:p>
            <a:pPr lvl="1"/>
            <a:r>
              <a:rPr lang="zh-CN" altLang="en-US" smtClean="0"/>
              <a:t>用户量增长</a:t>
            </a:r>
            <a:endParaRPr lang="en-US" altLang="zh-CN" smtClean="0"/>
          </a:p>
          <a:p>
            <a:pPr lvl="1"/>
            <a:r>
              <a:rPr lang="zh-CN" altLang="en-US" smtClean="0"/>
              <a:t>应</a:t>
            </a:r>
            <a:r>
              <a:rPr lang="zh-CN" altLang="en-US" smtClean="0">
                <a:solidFill>
                  <a:srgbClr val="FF0000"/>
                </a:solidFill>
              </a:rPr>
              <a:t>关注峰值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1495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8064" y="1772816"/>
            <a:ext cx="2854989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活力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2888</TotalTime>
  <Words>7450</Words>
  <Application>Microsoft Office PowerPoint</Application>
  <PresentationFormat>全屏显示(4:3)</PresentationFormat>
  <Paragraphs>1317</Paragraphs>
  <Slides>108</Slides>
  <Notes>11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108</vt:i4>
      </vt:variant>
    </vt:vector>
  </HeadingPairs>
  <TitlesOfParts>
    <vt:vector size="111" baseType="lpstr">
      <vt:lpstr>Office 主题</vt:lpstr>
      <vt:lpstr>包</vt:lpstr>
      <vt:lpstr>Visio</vt:lpstr>
      <vt:lpstr>JVM及其调优</vt:lpstr>
      <vt:lpstr>你遇到过什么问题？</vt:lpstr>
      <vt:lpstr>我们的终点</vt:lpstr>
      <vt:lpstr>我们的终点</vt:lpstr>
      <vt:lpstr>导航</vt:lpstr>
      <vt:lpstr>导航</vt:lpstr>
      <vt:lpstr>JVM是Sun发布的一种规范</vt:lpstr>
      <vt:lpstr>JVM的实现产品</vt:lpstr>
      <vt:lpstr>HotSpot JVM??</vt:lpstr>
      <vt:lpstr>HotSpot JVM</vt:lpstr>
      <vt:lpstr>JVM标准结构</vt:lpstr>
      <vt:lpstr>运行时内存</vt:lpstr>
      <vt:lpstr>JVM从生到死</vt:lpstr>
      <vt:lpstr>JVM编译过程</vt:lpstr>
      <vt:lpstr>*.class文件结构</vt:lpstr>
      <vt:lpstr>*.class举例</vt:lpstr>
      <vt:lpstr>Load - *.class装载到JVM</vt:lpstr>
      <vt:lpstr>Link - *.class链接</vt:lpstr>
      <vt:lpstr>Initialize - *.class初始化</vt:lpstr>
      <vt:lpstr>JVM两种执行方式</vt:lpstr>
      <vt:lpstr>字节码</vt:lpstr>
      <vt:lpstr>JVM字节码中的指令</vt:lpstr>
      <vt:lpstr>幻灯片 23</vt:lpstr>
      <vt:lpstr>程序(线程)如何在栈里运行？</vt:lpstr>
      <vt:lpstr>幻灯片 25</vt:lpstr>
      <vt:lpstr>Why&amp;When编译执行?</vt:lpstr>
      <vt:lpstr>编译执行最高效</vt:lpstr>
      <vt:lpstr>两种编译执行方式</vt:lpstr>
      <vt:lpstr>client模式的少量优化</vt:lpstr>
      <vt:lpstr>server模式的大量优化</vt:lpstr>
      <vt:lpstr>控制编译时机</vt:lpstr>
      <vt:lpstr>总结1下:运行机制</vt:lpstr>
      <vt:lpstr>导航</vt:lpstr>
      <vt:lpstr>内存不能滥用</vt:lpstr>
      <vt:lpstr>配置方法区和栈Stack</vt:lpstr>
      <vt:lpstr>配置堆Heap</vt:lpstr>
      <vt:lpstr>小技巧</vt:lpstr>
      <vt:lpstr>分代管理Young</vt:lpstr>
      <vt:lpstr>分代管理Eden</vt:lpstr>
      <vt:lpstr>分代管理Old</vt:lpstr>
      <vt:lpstr>分代的汇总图</vt:lpstr>
      <vt:lpstr>总结2下:分代配置</vt:lpstr>
      <vt:lpstr>导航</vt:lpstr>
      <vt:lpstr>GC内容</vt:lpstr>
      <vt:lpstr>垃圾收集两种方式</vt:lpstr>
      <vt:lpstr>垃圾搜集算法</vt:lpstr>
      <vt:lpstr>垃圾搜集算法1</vt:lpstr>
      <vt:lpstr>垃圾搜集算法2</vt:lpstr>
      <vt:lpstr>垃圾搜集算法3</vt:lpstr>
      <vt:lpstr>GC收集哪里的垃圾？</vt:lpstr>
      <vt:lpstr>新生代GC</vt:lpstr>
      <vt:lpstr>串行GC（Serial GC）</vt:lpstr>
      <vt:lpstr>并行回收GC（Parallel Scavenge）</vt:lpstr>
      <vt:lpstr>并行回收GC（Parallel Scavenge）</vt:lpstr>
      <vt:lpstr>并行回收GC（Parallel Scavenge）</vt:lpstr>
      <vt:lpstr>并行回收GC（Parallel Scavenge）</vt:lpstr>
      <vt:lpstr>并行GC（ParNew GC）</vt:lpstr>
      <vt:lpstr>旧生代GC</vt:lpstr>
      <vt:lpstr>旧生代串行GC（Serial GC）</vt:lpstr>
      <vt:lpstr>旧生代并行GC（Compacting）</vt:lpstr>
      <vt:lpstr>旧生代并发GC（CMS：Concurrent Mark-Sweep GC）</vt:lpstr>
      <vt:lpstr>旧生代并发GC（CMS：Concurrent Mark-Sweep GC）</vt:lpstr>
      <vt:lpstr>Full GC</vt:lpstr>
      <vt:lpstr>Full GC触发时机</vt:lpstr>
      <vt:lpstr>GC套餐</vt:lpstr>
      <vt:lpstr>GC配置的原则</vt:lpstr>
      <vt:lpstr>总结3下:GC配置</vt:lpstr>
      <vt:lpstr>总结3下:GC配置</vt:lpstr>
      <vt:lpstr>总结3下:GC配置</vt:lpstr>
      <vt:lpstr>导航</vt:lpstr>
      <vt:lpstr>输出GC日志</vt:lpstr>
      <vt:lpstr>可视化工具</vt:lpstr>
      <vt:lpstr>可视化工具</vt:lpstr>
      <vt:lpstr>可视化工具</vt:lpstr>
      <vt:lpstr>可视化工具</vt:lpstr>
      <vt:lpstr>命令行工具:基本信息</vt:lpstr>
      <vt:lpstr>命令行工具:内存/dump</vt:lpstr>
      <vt:lpstr>命令行工具:线程</vt:lpstr>
      <vt:lpstr>命令行工具:GC</vt:lpstr>
      <vt:lpstr>总结4下:JVM监测</vt:lpstr>
      <vt:lpstr>总结4下:JVM监测</vt:lpstr>
      <vt:lpstr>总结4下:JVM监测</vt:lpstr>
      <vt:lpstr>运行机制：字节码、动态编译、server模式 配置空间：Perm、Stack、Heap、Eden/From/To、Old GC配置策略：Young GC、Old GC、Full GC 监控：内存jmap+jhat、栈jstack、GC jstat、jconsole+jvisualvm</vt:lpstr>
      <vt:lpstr>一切都是浮云</vt:lpstr>
      <vt:lpstr>为的是遇到三高问题 CPU消耗高 内存占用高 文件IO高 降低三低指数 Full GC次数 GC消耗时间 GC应用暂停时间 </vt:lpstr>
      <vt:lpstr>导航</vt:lpstr>
      <vt:lpstr>调优涉及到很多方面</vt:lpstr>
      <vt:lpstr>调优前要做到</vt:lpstr>
      <vt:lpstr>调优过程</vt:lpstr>
      <vt:lpstr>CPU消耗分析</vt:lpstr>
      <vt:lpstr>CPU问题定位</vt:lpstr>
      <vt:lpstr>内存消耗分析</vt:lpstr>
      <vt:lpstr>内存消耗分析</vt:lpstr>
      <vt:lpstr>文件IO消耗分析</vt:lpstr>
      <vt:lpstr>文件IO消耗分析</vt:lpstr>
      <vt:lpstr>网络IO消耗分析</vt:lpstr>
      <vt:lpstr>总结5下:Linux监测</vt:lpstr>
      <vt:lpstr>导航</vt:lpstr>
      <vt:lpstr>程序执行慢的原因</vt:lpstr>
      <vt:lpstr>JVM调优在哪些方面</vt:lpstr>
      <vt:lpstr>代大小调优策略</vt:lpstr>
      <vt:lpstr>代大小调优策略</vt:lpstr>
      <vt:lpstr>GC调优策略</vt:lpstr>
      <vt:lpstr>建议</vt:lpstr>
      <vt:lpstr>举例(日pv百万,1年无宕机)</vt:lpstr>
      <vt:lpstr>程序优化策略</vt:lpstr>
      <vt:lpstr>程序优化策略</vt:lpstr>
      <vt:lpstr>展望未来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cp:lastModifiedBy>Liu ZhongBing</cp:lastModifiedBy>
  <cp:revision>1511</cp:revision>
  <dcterms:modified xsi:type="dcterms:W3CDTF">2010-11-26T10:13:37Z</dcterms:modified>
</cp:coreProperties>
</file>